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0" r:id="rId3"/>
    <p:sldId id="263" r:id="rId4"/>
    <p:sldId id="264" r:id="rId5"/>
    <p:sldId id="818" r:id="rId6"/>
    <p:sldId id="816" r:id="rId7"/>
    <p:sldId id="819" r:id="rId8"/>
    <p:sldId id="848" r:id="rId9"/>
    <p:sldId id="849" r:id="rId10"/>
    <p:sldId id="839" r:id="rId11"/>
    <p:sldId id="847" r:id="rId12"/>
    <p:sldId id="845" r:id="rId13"/>
    <p:sldId id="846" r:id="rId14"/>
    <p:sldId id="823" r:id="rId15"/>
    <p:sldId id="840" r:id="rId16"/>
    <p:sldId id="825" r:id="rId17"/>
    <p:sldId id="826" r:id="rId18"/>
    <p:sldId id="827" r:id="rId19"/>
    <p:sldId id="817" r:id="rId20"/>
    <p:sldId id="852" r:id="rId21"/>
    <p:sldId id="854" r:id="rId22"/>
    <p:sldId id="851" r:id="rId23"/>
    <p:sldId id="855" r:id="rId24"/>
    <p:sldId id="856" r:id="rId25"/>
  </p:sldIdLst>
  <p:sldSz cx="10160000" cy="5715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8" userDrawn="1">
          <p15:clr>
            <a:srgbClr val="A4A3A4"/>
          </p15:clr>
        </p15:guide>
        <p15:guide id="2" pos="3200" userDrawn="1">
          <p15:clr>
            <a:srgbClr val="A4A3A4"/>
          </p15:clr>
        </p15:guide>
        <p15:guide id="3" orient="horz" pos="18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FA2"/>
    <a:srgbClr val="A433A5"/>
    <a:srgbClr val="EC83EC"/>
    <a:srgbClr val="A0AEB4"/>
    <a:srgbClr val="005AB4"/>
    <a:srgbClr val="012456"/>
    <a:srgbClr val="009245"/>
    <a:srgbClr val="00B050"/>
    <a:srgbClr val="455DE8"/>
    <a:srgbClr val="06C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6" autoAdjust="0"/>
    <p:restoredTop sz="91794" autoAdjust="0"/>
  </p:normalViewPr>
  <p:slideViewPr>
    <p:cSldViewPr>
      <p:cViewPr varScale="1">
        <p:scale>
          <a:sx n="146" d="100"/>
          <a:sy n="146" d="100"/>
        </p:scale>
        <p:origin x="278" y="485"/>
      </p:cViewPr>
      <p:guideLst>
        <p:guide orient="horz" pos="628"/>
        <p:guide pos="3200"/>
        <p:guide orient="horz" pos="1883"/>
      </p:guideLst>
    </p:cSldViewPr>
  </p:slideViewPr>
  <p:outlineViewPr>
    <p:cViewPr>
      <p:scale>
        <a:sx n="33" d="100"/>
        <a:sy n="33" d="100"/>
      </p:scale>
      <p:origin x="0" y="-35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CF81-FD30-4738-8CD3-6C15724C57DB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13EB-BB19-4D49-9DC8-A05E0FC458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4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C90FD-22B7-4ADA-A649-5A6995920D6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A29DB-83F2-4FAA-A01A-4544EE521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8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3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7D1B-F835-0DA3-B03E-10D4672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2FC8-7303-3B47-1FEC-F775AEDC9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A97D6-69A5-6364-D60C-E3AA6EE3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4425-DEF5-43D2-6716-5EC0E34F5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3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1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2615-12C5-1B0E-CB7E-615BDB85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B3DE3-05E2-0D14-A8AE-2C061985A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A1807-DE3D-E1F4-8A2A-89D84BEDA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40544-1CE0-C756-F7FE-5F413D529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7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2298-5A1C-DE4F-7774-E191B180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59A94-85D5-7AB8-A3DE-F6B61DFFB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883D2-1F3F-3D06-918A-C0E396074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E8777-DB20-18CC-D650-2DF5A83A1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2298-5A1C-DE4F-7774-E191B180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59A94-85D5-7AB8-A3DE-F6B61DFFB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883D2-1F3F-3D06-918A-C0E396074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E8777-DB20-18CC-D650-2DF5A83A1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5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A648-F046-8963-EAE0-CA34C0AA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495B3-14BD-4111-8022-EE070FCB2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03D0-710C-14CD-B0B9-BB58C5C22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8B8F-05EC-2FA2-A8E1-678A7ED1A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6E57-1101-04D2-DD37-1823AE84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5BE9E-0E5A-8856-D66E-C39555ED6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AC976-8936-9189-A456-841228225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7945-D662-013D-31A1-10A6285AB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6E57-1101-04D2-DD37-1823AE84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5BE9E-0E5A-8856-D66E-C39555ED6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AC976-8936-9189-A456-841228225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7945-D662-013D-31A1-10A6285AB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83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7D1B-F835-0DA3-B03E-10D4672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2FC8-7303-3B47-1FEC-F775AEDC9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A97D6-69A5-6364-D60C-E3AA6EE3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4425-DEF5-43D2-6716-5EC0E34F5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7D1B-F835-0DA3-B03E-10D4672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2FC8-7303-3B47-1FEC-F775AEDC9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A97D6-69A5-6364-D60C-E3AA6EE3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4425-DEF5-43D2-6716-5EC0E34F5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7D1B-F835-0DA3-B03E-10D4672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2FC8-7303-3B47-1FEC-F775AEDC9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A97D6-69A5-6364-D60C-E3AA6EE3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4425-DEF5-43D2-6716-5EC0E34F5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07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7D1B-F835-0DA3-B03E-10D4672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72FC8-7303-3B47-1FEC-F775AEDC9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A97D6-69A5-6364-D60C-E3AA6EE3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4425-DEF5-43D2-6716-5EC0E34F5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A29DB-83F2-4FAA-A01A-4544EE5213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968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99318" indent="-199318">
              <a:buFont typeface="Wingdings" panose="05000000000000000000" pitchFamily="2" charset="2"/>
              <a:buChar char="§"/>
              <a:defRPr sz="2000" spc="0" baseline="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400399" indent="-201081">
              <a:buFont typeface="Wingdings" panose="05000000000000000000" pitchFamily="2" charset="2"/>
              <a:buChar char="§"/>
              <a:defRPr sz="16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599716" indent="-204609">
              <a:buFont typeface="Wingdings" panose="05000000000000000000" pitchFamily="2" charset="2"/>
              <a:buChar char="§"/>
              <a:defRPr sz="14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789534" indent="-190498">
              <a:buFont typeface="Wingdings" panose="05000000000000000000" pitchFamily="2" charset="2"/>
              <a:buChar char="§"/>
              <a:defRPr sz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985323" indent="-190498">
              <a:buFont typeface="Wingdings" panose="05000000000000000000" pitchFamily="2" charset="2"/>
              <a:buChar char="§"/>
              <a:defRPr sz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3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6" y="1561356"/>
            <a:ext cx="7117819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rgbClr val="005AB4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920743" y="3893849"/>
            <a:ext cx="7120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005AB4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507995" indent="0" algn="ctr">
              <a:buNone/>
              <a:defRPr sz="2222"/>
            </a:lvl2pPr>
            <a:lvl3pPr marL="1015990" indent="0" algn="ctr">
              <a:buNone/>
              <a:defRPr sz="2000"/>
            </a:lvl3pPr>
            <a:lvl4pPr marL="1523985" indent="0" algn="ctr">
              <a:buNone/>
              <a:defRPr sz="1778"/>
            </a:lvl4pPr>
            <a:lvl5pPr marL="2031980" indent="0" algn="ctr">
              <a:buNone/>
              <a:defRPr sz="1778"/>
            </a:lvl5pPr>
            <a:lvl6pPr marL="2539975" indent="0" algn="ctr">
              <a:buNone/>
              <a:defRPr sz="1778"/>
            </a:lvl6pPr>
            <a:lvl7pPr marL="3047970" indent="0" algn="ctr">
              <a:buNone/>
              <a:defRPr sz="1778"/>
            </a:lvl7pPr>
            <a:lvl8pPr marL="3555964" indent="0" algn="ctr">
              <a:buNone/>
              <a:defRPr sz="1778"/>
            </a:lvl8pPr>
            <a:lvl9pPr marL="4063959" indent="0" algn="ctr">
              <a:buNone/>
              <a:defRPr sz="1778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20746" y="3747678"/>
            <a:ext cx="7120000" cy="0"/>
          </a:xfrm>
          <a:prstGeom prst="line">
            <a:avLst/>
          </a:prstGeom>
          <a:ln>
            <a:solidFill>
              <a:srgbClr val="005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8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0"/>
            <a:ext cx="10159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3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456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DE8-2117-BC78-07A3-5A352E35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2" y="0"/>
            <a:ext cx="10162232" cy="720000"/>
          </a:xfrm>
          <a:effectLst/>
        </p:spPr>
        <p:txBody>
          <a:bodyPr vert="horz" lIns="324000" tIns="45720" rIns="91440" bIns="45720" rtlCol="0" anchor="ctr" anchorCtr="0">
            <a:normAutofit/>
          </a:bodyPr>
          <a:lstStyle>
            <a:lvl1pPr>
              <a:defRPr lang="en-CA" sz="2400" b="1" spc="-110" baseline="0">
                <a:ln>
                  <a:noFill/>
                </a:ln>
                <a:solidFill>
                  <a:srgbClr val="005AB4"/>
                </a:solidFill>
                <a:effectLst/>
                <a:latin typeface="Aileron Bold" panose="00000800000000000000" pitchFamily="2" charset="0"/>
                <a:cs typeface="Arial" panose="020B0604020202020204" pitchFamily="34" charset="0"/>
              </a:defRPr>
            </a:lvl1pPr>
          </a:lstStyle>
          <a:p>
            <a:pPr lvl="0" defTabSz="68580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B852F-5E6D-5AD3-EF2D-0D9B2367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13284"/>
            <a:ext cx="968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0" indent="0">
              <a:buFont typeface="Arial Narrow" panose="020B0606020202030204" pitchFamily="34" charset="0"/>
              <a:buChar char=" "/>
              <a:defRPr sz="20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220484" indent="-153457">
              <a:buFont typeface="Wingdings" panose="05000000000000000000" pitchFamily="2" charset="2"/>
              <a:buChar char="§"/>
              <a:defRPr sz="16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377468" indent="-146402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553856" indent="-176387">
              <a:buFont typeface="Wingdings" panose="05000000000000000000" pitchFamily="2" charset="2"/>
              <a:buChar char="§"/>
              <a:defRPr sz="12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705549" indent="-164041">
              <a:buFont typeface="Wingdings" panose="05000000000000000000" pitchFamily="2" charset="2"/>
              <a:buChar char="§"/>
              <a:defRPr sz="12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7B02E-D298-409C-01BE-8AC5E0F0ED37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8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320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67"/>
              </a:spcBef>
              <a:buFont typeface="Wingdings" panose="05000000000000000000" pitchFamily="2" charset="2"/>
              <a:buNone/>
              <a:defRPr sz="11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02305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197554" indent="-95249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299858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400399" indent="-100541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AC24FE-3E87-373A-09D8-0B8D18F542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40000" y="936551"/>
            <a:ext cx="320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67"/>
              </a:spcBef>
              <a:buFont typeface="Wingdings" panose="05000000000000000000" pitchFamily="2" charset="2"/>
              <a:buNone/>
              <a:defRPr sz="11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02305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197554" indent="-95249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299858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400399" indent="-100541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D6272B2-00AE-042F-5A1F-7B11542B2B9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27548" y="936551"/>
            <a:ext cx="3200000" cy="4608000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0" indent="0">
              <a:spcBef>
                <a:spcPts val="667"/>
              </a:spcBef>
              <a:buFont typeface="Wingdings" panose="05000000000000000000" pitchFamily="2" charset="2"/>
              <a:buNone/>
              <a:defRPr sz="11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02305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197554" indent="-95249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299858" indent="-102305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400399" indent="-100541">
              <a:buFont typeface="Wingdings" panose="05000000000000000000" pitchFamily="2" charset="2"/>
              <a:buChar char="§"/>
              <a:defRPr sz="8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1" y="1333501"/>
            <a:ext cx="10160001" cy="4381499"/>
          </a:xfrm>
          <a:prstGeom prst="rect">
            <a:avLst/>
          </a:prstGeom>
          <a:solidFill>
            <a:srgbClr val="003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1" y="-11575"/>
            <a:ext cx="10160001" cy="1315554"/>
          </a:xfrm>
          <a:prstGeom prst="rect">
            <a:avLst/>
          </a:prstGeom>
          <a:solidFill>
            <a:srgbClr val="002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93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37300"/>
            <a:ext cx="5080000" cy="720000"/>
          </a:xfrm>
        </p:spPr>
        <p:txBody>
          <a:bodyPr lIns="90000"/>
          <a:lstStyle>
            <a:lvl1pPr algn="ctr">
              <a:defRPr/>
            </a:lvl1pPr>
          </a:lstStyle>
          <a:p>
            <a:r>
              <a:rPr lang="en-US"/>
              <a:t>Text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264016" y="1057300"/>
            <a:ext cx="45519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2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2B0E-2F0B-95A8-3DC1-8FE78D5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89701-6DFB-1C10-3CAC-468DE646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320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54681" indent="-54681">
              <a:buFont typeface="Arial Narrow" panose="020B0606020202030204" pitchFamily="34" charset="0"/>
              <a:buChar char=" "/>
              <a:defRPr sz="16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99318" indent="-149930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324552" indent="-125235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476245" indent="-151693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599716" indent="-123471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88772-65DE-CA9C-12EB-25F0596A86E5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5A3B31-DA52-BA31-A989-7E91F251BA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40000" y="936551"/>
            <a:ext cx="320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54681" indent="-54681">
              <a:buFont typeface="Arial Narrow" panose="020B0606020202030204" pitchFamily="34" charset="0"/>
              <a:buChar char=" "/>
              <a:defRPr sz="16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99318" indent="-149930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324552" indent="-125235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476245" indent="-151693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599716" indent="-123471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B27274-FFED-5596-E271-2C9818BB0E7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40000" y="936551"/>
            <a:ext cx="3200000" cy="4608000"/>
          </a:xfrm>
          <a:prstGeom prst="rect">
            <a:avLst/>
          </a:prstGeom>
        </p:spPr>
        <p:txBody>
          <a:bodyPr vert="horz" lIns="72000" tIns="0" rIns="0" bIns="0" rtlCol="0">
            <a:noAutofit/>
          </a:bodyPr>
          <a:lstStyle>
            <a:lvl1pPr marL="54681" indent="-54681">
              <a:buFont typeface="Arial Narrow" panose="020B0606020202030204" pitchFamily="34" charset="0"/>
              <a:buChar char=" "/>
              <a:defRPr sz="1600" b="1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199318" indent="-149930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324552" indent="-125235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476245" indent="-151693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599716" indent="-123471">
              <a:buFont typeface="Wingdings" panose="05000000000000000000" pitchFamily="2" charset="2"/>
              <a:buChar char="§"/>
              <a:defRPr sz="140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2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4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4565B0-23A5-0594-8BC3-5BE3034F8EB0}"/>
              </a:ext>
            </a:extLst>
          </p:cNvPr>
          <p:cNvSpPr/>
          <p:nvPr userDrawn="1"/>
        </p:nvSpPr>
        <p:spPr>
          <a:xfrm>
            <a:off x="2" y="0"/>
            <a:ext cx="10159999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B8D5-F948-6A0F-0490-EC26F4A1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30FB2C-72EB-8DED-5949-D4E787621CA5}"/>
              </a:ext>
            </a:extLst>
          </p:cNvPr>
          <p:cNvCxnSpPr/>
          <p:nvPr userDrawn="1"/>
        </p:nvCxnSpPr>
        <p:spPr bwMode="white">
          <a:xfrm>
            <a:off x="240000" y="720000"/>
            <a:ext cx="9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1" y="1333501"/>
            <a:ext cx="10160001" cy="4381499"/>
          </a:xfrm>
          <a:prstGeom prst="rect">
            <a:avLst/>
          </a:prstGeom>
          <a:solidFill>
            <a:srgbClr val="003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1" y="-11575"/>
            <a:ext cx="10160001" cy="1315554"/>
          </a:xfrm>
          <a:prstGeom prst="rect">
            <a:avLst/>
          </a:prstGeom>
          <a:solidFill>
            <a:srgbClr val="002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67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15EA16E-041F-429D-72F5-69623B0A2DEB}"/>
              </a:ext>
            </a:extLst>
          </p:cNvPr>
          <p:cNvSpPr/>
          <p:nvPr userDrawn="1"/>
        </p:nvSpPr>
        <p:spPr>
          <a:xfrm>
            <a:off x="8218185" y="539658"/>
            <a:ext cx="1440641" cy="312650"/>
          </a:xfrm>
          <a:custGeom>
            <a:avLst/>
            <a:gdLst>
              <a:gd name="connsiteX0" fmla="*/ 3602164 w 4198131"/>
              <a:gd name="connsiteY0" fmla="*/ 235094 h 819978"/>
              <a:gd name="connsiteX1" fmla="*/ 3528883 w 4198131"/>
              <a:gd name="connsiteY1" fmla="*/ 244772 h 819978"/>
              <a:gd name="connsiteX2" fmla="*/ 3476341 w 4198131"/>
              <a:gd name="connsiteY2" fmla="*/ 515774 h 819978"/>
              <a:gd name="connsiteX3" fmla="*/ 3538561 w 4198131"/>
              <a:gd name="connsiteY3" fmla="*/ 525453 h 819978"/>
              <a:gd name="connsiteX4" fmla="*/ 3682358 w 4198131"/>
              <a:gd name="connsiteY4" fmla="*/ 373360 h 819978"/>
              <a:gd name="connsiteX5" fmla="*/ 3602164 w 4198131"/>
              <a:gd name="connsiteY5" fmla="*/ 235094 h 819978"/>
              <a:gd name="connsiteX6" fmla="*/ 3129245 w 4198131"/>
              <a:gd name="connsiteY6" fmla="*/ 235094 h 819978"/>
              <a:gd name="connsiteX7" fmla="*/ 3055964 w 4198131"/>
              <a:gd name="connsiteY7" fmla="*/ 244773 h 819978"/>
              <a:gd name="connsiteX8" fmla="*/ 2996509 w 4198131"/>
              <a:gd name="connsiteY8" fmla="*/ 515775 h 819978"/>
              <a:gd name="connsiteX9" fmla="*/ 3058729 w 4198131"/>
              <a:gd name="connsiteY9" fmla="*/ 525453 h 819978"/>
              <a:gd name="connsiteX10" fmla="*/ 3205291 w 4198131"/>
              <a:gd name="connsiteY10" fmla="*/ 373361 h 819978"/>
              <a:gd name="connsiteX11" fmla="*/ 3129245 w 4198131"/>
              <a:gd name="connsiteY11" fmla="*/ 235094 h 819978"/>
              <a:gd name="connsiteX12" fmla="*/ 1671743 w 4198131"/>
              <a:gd name="connsiteY12" fmla="*/ 230964 h 819978"/>
              <a:gd name="connsiteX13" fmla="*/ 1374471 w 4198131"/>
              <a:gd name="connsiteY13" fmla="*/ 529619 h 819978"/>
              <a:gd name="connsiteX14" fmla="*/ 1619202 w 4198131"/>
              <a:gd name="connsiteY14" fmla="*/ 529619 h 819978"/>
              <a:gd name="connsiteX15" fmla="*/ 1910944 w 4198131"/>
              <a:gd name="connsiteY15" fmla="*/ 230964 h 819978"/>
              <a:gd name="connsiteX16" fmla="*/ 1194725 w 4198131"/>
              <a:gd name="connsiteY16" fmla="*/ 142474 h 819978"/>
              <a:gd name="connsiteX17" fmla="*/ 1321930 w 4198131"/>
              <a:gd name="connsiteY17" fmla="*/ 142474 h 819978"/>
              <a:gd name="connsiteX18" fmla="*/ 1187812 w 4198131"/>
              <a:gd name="connsiteY18" fmla="*/ 582160 h 819978"/>
              <a:gd name="connsiteX19" fmla="*/ 1537625 w 4198131"/>
              <a:gd name="connsiteY19" fmla="*/ 230964 h 819978"/>
              <a:gd name="connsiteX20" fmla="*/ 1320547 w 4198131"/>
              <a:gd name="connsiteY20" fmla="*/ 230964 h 819978"/>
              <a:gd name="connsiteX21" fmla="*/ 1346818 w 4198131"/>
              <a:gd name="connsiteY21" fmla="*/ 142474 h 819978"/>
              <a:gd name="connsiteX22" fmla="*/ 2183328 w 4198131"/>
              <a:gd name="connsiteY22" fmla="*/ 142474 h 819978"/>
              <a:gd name="connsiteX23" fmla="*/ 2194389 w 4198131"/>
              <a:gd name="connsiteY23" fmla="*/ 513027 h 819978"/>
              <a:gd name="connsiteX24" fmla="*/ 2382431 w 4198131"/>
              <a:gd name="connsiteY24" fmla="*/ 142474 h 819978"/>
              <a:gd name="connsiteX25" fmla="*/ 2504106 w 4198131"/>
              <a:gd name="connsiteY25" fmla="*/ 142474 h 819978"/>
              <a:gd name="connsiteX26" fmla="*/ 2259374 w 4198131"/>
              <a:gd name="connsiteY26" fmla="*/ 580777 h 819978"/>
              <a:gd name="connsiteX27" fmla="*/ 1970398 w 4198131"/>
              <a:gd name="connsiteY27" fmla="*/ 819978 h 819978"/>
              <a:gd name="connsiteX28" fmla="*/ 1887439 w 4198131"/>
              <a:gd name="connsiteY28" fmla="*/ 806151 h 819978"/>
              <a:gd name="connsiteX29" fmla="*/ 1927536 w 4198131"/>
              <a:gd name="connsiteY29" fmla="*/ 714895 h 819978"/>
              <a:gd name="connsiteX30" fmla="*/ 1977311 w 4198131"/>
              <a:gd name="connsiteY30" fmla="*/ 723191 h 819978"/>
              <a:gd name="connsiteX31" fmla="*/ 2126639 w 4198131"/>
              <a:gd name="connsiteY31" fmla="*/ 616726 h 819978"/>
              <a:gd name="connsiteX32" fmla="*/ 2085159 w 4198131"/>
              <a:gd name="connsiteY32" fmla="*/ 616726 h 819978"/>
              <a:gd name="connsiteX33" fmla="*/ 2065802 w 4198131"/>
              <a:gd name="connsiteY33" fmla="*/ 210224 h 819978"/>
              <a:gd name="connsiteX34" fmla="*/ 1753320 w 4198131"/>
              <a:gd name="connsiteY34" fmla="*/ 529619 h 819978"/>
              <a:gd name="connsiteX35" fmla="*/ 2000817 w 4198131"/>
              <a:gd name="connsiteY35" fmla="*/ 529619 h 819978"/>
              <a:gd name="connsiteX36" fmla="*/ 1977311 w 4198131"/>
              <a:gd name="connsiteY36" fmla="*/ 616726 h 819978"/>
              <a:gd name="connsiteX37" fmla="*/ 1048163 w 4198131"/>
              <a:gd name="connsiteY37" fmla="*/ 616726 h 819978"/>
              <a:gd name="connsiteX38" fmla="*/ 1194725 w 4198131"/>
              <a:gd name="connsiteY38" fmla="*/ 142474 h 819978"/>
              <a:gd name="connsiteX39" fmla="*/ 3632582 w 4198131"/>
              <a:gd name="connsiteY39" fmla="*/ 134160 h 819978"/>
              <a:gd name="connsiteX40" fmla="*/ 3809563 w 4198131"/>
              <a:gd name="connsiteY40" fmla="*/ 373360 h 819978"/>
              <a:gd name="connsiteX41" fmla="*/ 3539944 w 4198131"/>
              <a:gd name="connsiteY41" fmla="*/ 629152 h 819978"/>
              <a:gd name="connsiteX42" fmla="*/ 3455602 w 4198131"/>
              <a:gd name="connsiteY42" fmla="*/ 619474 h 819978"/>
              <a:gd name="connsiteX43" fmla="*/ 3415504 w 4198131"/>
              <a:gd name="connsiteY43" fmla="*/ 814429 h 819978"/>
              <a:gd name="connsiteX44" fmla="*/ 3286917 w 4198131"/>
              <a:gd name="connsiteY44" fmla="*/ 814429 h 819978"/>
              <a:gd name="connsiteX45" fmla="*/ 3418270 w 4198131"/>
              <a:gd name="connsiteY45" fmla="*/ 172874 h 819978"/>
              <a:gd name="connsiteX46" fmla="*/ 3632582 w 4198131"/>
              <a:gd name="connsiteY46" fmla="*/ 134160 h 819978"/>
              <a:gd name="connsiteX47" fmla="*/ 4061248 w 4198131"/>
              <a:gd name="connsiteY47" fmla="*/ 134157 h 819978"/>
              <a:gd name="connsiteX48" fmla="*/ 4198131 w 4198131"/>
              <a:gd name="connsiteY48" fmla="*/ 160427 h 819978"/>
              <a:gd name="connsiteX49" fmla="*/ 4164947 w 4198131"/>
              <a:gd name="connsiteY49" fmla="*/ 257214 h 819978"/>
              <a:gd name="connsiteX50" fmla="*/ 4051569 w 4198131"/>
              <a:gd name="connsiteY50" fmla="*/ 235091 h 819978"/>
              <a:gd name="connsiteX51" fmla="*/ 3974140 w 4198131"/>
              <a:gd name="connsiteY51" fmla="*/ 276571 h 819978"/>
              <a:gd name="connsiteX52" fmla="*/ 4052952 w 4198131"/>
              <a:gd name="connsiteY52" fmla="*/ 344321 h 819978"/>
              <a:gd name="connsiteX53" fmla="*/ 4159417 w 4198131"/>
              <a:gd name="connsiteY53" fmla="*/ 474292 h 819978"/>
              <a:gd name="connsiteX54" fmla="*/ 3938191 w 4198131"/>
              <a:gd name="connsiteY54" fmla="*/ 629150 h 819978"/>
              <a:gd name="connsiteX55" fmla="*/ 3784716 w 4198131"/>
              <a:gd name="connsiteY55" fmla="*/ 600114 h 819978"/>
              <a:gd name="connsiteX56" fmla="*/ 3823430 w 4198131"/>
              <a:gd name="connsiteY56" fmla="*/ 503327 h 819978"/>
              <a:gd name="connsiteX57" fmla="*/ 3957548 w 4198131"/>
              <a:gd name="connsiteY57" fmla="*/ 530981 h 819978"/>
              <a:gd name="connsiteX58" fmla="*/ 4034977 w 4198131"/>
              <a:gd name="connsiteY58" fmla="*/ 488118 h 819978"/>
              <a:gd name="connsiteX59" fmla="*/ 3967227 w 4198131"/>
              <a:gd name="connsiteY59" fmla="*/ 421750 h 819978"/>
              <a:gd name="connsiteX60" fmla="*/ 3853849 w 4198131"/>
              <a:gd name="connsiteY60" fmla="*/ 280719 h 819978"/>
              <a:gd name="connsiteX61" fmla="*/ 4061248 w 4198131"/>
              <a:gd name="connsiteY61" fmla="*/ 134157 h 819978"/>
              <a:gd name="connsiteX62" fmla="*/ 2707533 w 4198131"/>
              <a:gd name="connsiteY62" fmla="*/ 127247 h 819978"/>
              <a:gd name="connsiteX63" fmla="*/ 2580328 w 4198131"/>
              <a:gd name="connsiteY63" fmla="*/ 370595 h 819978"/>
              <a:gd name="connsiteX64" fmla="*/ 2717212 w 4198131"/>
              <a:gd name="connsiteY64" fmla="*/ 370595 h 819978"/>
              <a:gd name="connsiteX65" fmla="*/ 2707533 w 4198131"/>
              <a:gd name="connsiteY65" fmla="*/ 127247 h 819978"/>
              <a:gd name="connsiteX66" fmla="*/ 2666053 w 4198131"/>
              <a:gd name="connsiteY66" fmla="*/ 42 h 819978"/>
              <a:gd name="connsiteX67" fmla="*/ 2809850 w 4198131"/>
              <a:gd name="connsiteY67" fmla="*/ 42 h 819978"/>
              <a:gd name="connsiteX68" fmla="*/ 2862391 w 4198131"/>
              <a:gd name="connsiteY68" fmla="*/ 544811 h 819978"/>
              <a:gd name="connsiteX69" fmla="*/ 2945351 w 4198131"/>
              <a:gd name="connsiteY69" fmla="*/ 172875 h 819978"/>
              <a:gd name="connsiteX70" fmla="*/ 3161046 w 4198131"/>
              <a:gd name="connsiteY70" fmla="*/ 134160 h 819978"/>
              <a:gd name="connsiteX71" fmla="*/ 3332496 w 4198131"/>
              <a:gd name="connsiteY71" fmla="*/ 373361 h 819978"/>
              <a:gd name="connsiteX72" fmla="*/ 3057346 w 4198131"/>
              <a:gd name="connsiteY72" fmla="*/ 629153 h 819978"/>
              <a:gd name="connsiteX73" fmla="*/ 2973004 w 4198131"/>
              <a:gd name="connsiteY73" fmla="*/ 619474 h 819978"/>
              <a:gd name="connsiteX74" fmla="*/ 2928759 w 4198131"/>
              <a:gd name="connsiteY74" fmla="*/ 814430 h 819978"/>
              <a:gd name="connsiteX75" fmla="*/ 2800171 w 4198131"/>
              <a:gd name="connsiteY75" fmla="*/ 814430 h 819978"/>
              <a:gd name="connsiteX76" fmla="*/ 2845799 w 4198131"/>
              <a:gd name="connsiteY76" fmla="*/ 616709 h 819978"/>
              <a:gd name="connsiteX77" fmla="*/ 2736569 w 4198131"/>
              <a:gd name="connsiteY77" fmla="*/ 616709 h 819978"/>
              <a:gd name="connsiteX78" fmla="*/ 2724125 w 4198131"/>
              <a:gd name="connsiteY78" fmla="*/ 471530 h 819978"/>
              <a:gd name="connsiteX79" fmla="*/ 2526404 w 4198131"/>
              <a:gd name="connsiteY79" fmla="*/ 471530 h 819978"/>
              <a:gd name="connsiteX80" fmla="*/ 2446210 w 4198131"/>
              <a:gd name="connsiteY80" fmla="*/ 616709 h 819978"/>
              <a:gd name="connsiteX81" fmla="*/ 2307944 w 4198131"/>
              <a:gd name="connsiteY81" fmla="*/ 616709 h 819978"/>
              <a:gd name="connsiteX82" fmla="*/ 2666053 w 4198131"/>
              <a:gd name="connsiteY82" fmla="*/ 42 h 819978"/>
              <a:gd name="connsiteX83" fmla="*/ 770184 w 4198131"/>
              <a:gd name="connsiteY83" fmla="*/ 15 h 819978"/>
              <a:gd name="connsiteX84" fmla="*/ 896006 w 4198131"/>
              <a:gd name="connsiteY84" fmla="*/ 15 h 819978"/>
              <a:gd name="connsiteX85" fmla="*/ 844847 w 4198131"/>
              <a:gd name="connsiteY85" fmla="*/ 159021 h 819978"/>
              <a:gd name="connsiteX86" fmla="*/ 998323 w 4198131"/>
              <a:gd name="connsiteY86" fmla="*/ 131368 h 819978"/>
              <a:gd name="connsiteX87" fmla="*/ 1097874 w 4198131"/>
              <a:gd name="connsiteY87" fmla="*/ 290374 h 819978"/>
              <a:gd name="connsiteX88" fmla="*/ 994175 w 4198131"/>
              <a:gd name="connsiteY88" fmla="*/ 616682 h 819978"/>
              <a:gd name="connsiteX89" fmla="*/ 860057 w 4198131"/>
              <a:gd name="connsiteY89" fmla="*/ 616682 h 819978"/>
              <a:gd name="connsiteX90" fmla="*/ 956843 w 4198131"/>
              <a:gd name="connsiteY90" fmla="*/ 313879 h 819978"/>
              <a:gd name="connsiteX91" fmla="*/ 912598 w 4198131"/>
              <a:gd name="connsiteY91" fmla="*/ 239215 h 819978"/>
              <a:gd name="connsiteX92" fmla="*/ 813046 w 4198131"/>
              <a:gd name="connsiteY92" fmla="*/ 257190 h 819978"/>
              <a:gd name="connsiteX93" fmla="*/ 695520 w 4198131"/>
              <a:gd name="connsiteY93" fmla="*/ 616682 h 819978"/>
              <a:gd name="connsiteX94" fmla="*/ 564167 w 4198131"/>
              <a:gd name="connsiteY94" fmla="*/ 616682 h 819978"/>
              <a:gd name="connsiteX95" fmla="*/ 770184 w 4198131"/>
              <a:gd name="connsiteY95" fmla="*/ 15 h 819978"/>
              <a:gd name="connsiteX96" fmla="*/ 1240327 w 4198131"/>
              <a:gd name="connsiteY96" fmla="*/ 1 h 819978"/>
              <a:gd name="connsiteX97" fmla="*/ 1366149 w 4198131"/>
              <a:gd name="connsiteY97" fmla="*/ 1 h 819978"/>
              <a:gd name="connsiteX98" fmla="*/ 1339878 w 4198131"/>
              <a:gd name="connsiteY98" fmla="*/ 88492 h 819978"/>
              <a:gd name="connsiteX99" fmla="*/ 1214056 w 4198131"/>
              <a:gd name="connsiteY99" fmla="*/ 88492 h 819978"/>
              <a:gd name="connsiteX100" fmla="*/ 1240327 w 4198131"/>
              <a:gd name="connsiteY100" fmla="*/ 1 h 819978"/>
              <a:gd name="connsiteX101" fmla="*/ 73281 w 4198131"/>
              <a:gd name="connsiteY101" fmla="*/ 0 h 819978"/>
              <a:gd name="connsiteX102" fmla="*/ 181128 w 4198131"/>
              <a:gd name="connsiteY102" fmla="*/ 0 h 819978"/>
              <a:gd name="connsiteX103" fmla="*/ 127205 w 4198131"/>
              <a:gd name="connsiteY103" fmla="*/ 464574 h 819978"/>
              <a:gd name="connsiteX104" fmla="*/ 127205 w 4198131"/>
              <a:gd name="connsiteY104" fmla="*/ 465956 h 819978"/>
              <a:gd name="connsiteX105" fmla="*/ 334604 w 4198131"/>
              <a:gd name="connsiteY105" fmla="*/ 0 h 819978"/>
              <a:gd name="connsiteX106" fmla="*/ 457661 w 4198131"/>
              <a:gd name="connsiteY106" fmla="*/ 0 h 819978"/>
              <a:gd name="connsiteX107" fmla="*/ 453513 w 4198131"/>
              <a:gd name="connsiteY107" fmla="*/ 465956 h 819978"/>
              <a:gd name="connsiteX108" fmla="*/ 454895 w 4198131"/>
              <a:gd name="connsiteY108" fmla="*/ 464574 h 819978"/>
              <a:gd name="connsiteX109" fmla="*/ 612519 w 4198131"/>
              <a:gd name="connsiteY109" fmla="*/ 0 h 819978"/>
              <a:gd name="connsiteX110" fmla="*/ 718984 w 4198131"/>
              <a:gd name="connsiteY110" fmla="*/ 0 h 819978"/>
              <a:gd name="connsiteX111" fmla="*/ 511584 w 4198131"/>
              <a:gd name="connsiteY111" fmla="*/ 616667 h 819978"/>
              <a:gd name="connsiteX112" fmla="*/ 342900 w 4198131"/>
              <a:gd name="connsiteY112" fmla="*/ 616667 h 819978"/>
              <a:gd name="connsiteX113" fmla="*/ 351196 w 4198131"/>
              <a:gd name="connsiteY113" fmla="*/ 199103 h 819978"/>
              <a:gd name="connsiteX114" fmla="*/ 168684 w 4198131"/>
              <a:gd name="connsiteY114" fmla="*/ 616667 h 819978"/>
              <a:gd name="connsiteX115" fmla="*/ 0 w 4198131"/>
              <a:gd name="connsiteY115" fmla="*/ 616667 h 819978"/>
              <a:gd name="connsiteX116" fmla="*/ 73281 w 4198131"/>
              <a:gd name="connsiteY116" fmla="*/ 0 h 81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4198131" h="819978">
                <a:moveTo>
                  <a:pt x="3602164" y="235094"/>
                </a:moveTo>
                <a:cubicBezTo>
                  <a:pt x="3582806" y="235094"/>
                  <a:pt x="3557919" y="236477"/>
                  <a:pt x="3528883" y="244772"/>
                </a:cubicBezTo>
                <a:cubicBezTo>
                  <a:pt x="3512291" y="334645"/>
                  <a:pt x="3494316" y="424518"/>
                  <a:pt x="3476341" y="515774"/>
                </a:cubicBezTo>
                <a:cubicBezTo>
                  <a:pt x="3498464" y="522687"/>
                  <a:pt x="3520587" y="525453"/>
                  <a:pt x="3538561" y="525453"/>
                </a:cubicBezTo>
                <a:cubicBezTo>
                  <a:pt x="3617373" y="525453"/>
                  <a:pt x="3665766" y="465998"/>
                  <a:pt x="3682358" y="373360"/>
                </a:cubicBezTo>
                <a:cubicBezTo>
                  <a:pt x="3698950" y="284870"/>
                  <a:pt x="3674062" y="235094"/>
                  <a:pt x="3602164" y="235094"/>
                </a:cubicBezTo>
                <a:close/>
                <a:moveTo>
                  <a:pt x="3129245" y="235094"/>
                </a:moveTo>
                <a:cubicBezTo>
                  <a:pt x="3108505" y="235094"/>
                  <a:pt x="3083617" y="236477"/>
                  <a:pt x="3055964" y="244773"/>
                </a:cubicBezTo>
                <a:cubicBezTo>
                  <a:pt x="3036606" y="334646"/>
                  <a:pt x="3015867" y="424519"/>
                  <a:pt x="2996509" y="515775"/>
                </a:cubicBezTo>
                <a:cubicBezTo>
                  <a:pt x="3018632" y="522688"/>
                  <a:pt x="3039372" y="525453"/>
                  <a:pt x="3058729" y="525453"/>
                </a:cubicBezTo>
                <a:cubicBezTo>
                  <a:pt x="3137541" y="525453"/>
                  <a:pt x="3185934" y="465999"/>
                  <a:pt x="3205291" y="373361"/>
                </a:cubicBezTo>
                <a:cubicBezTo>
                  <a:pt x="3224648" y="284870"/>
                  <a:pt x="3199761" y="235094"/>
                  <a:pt x="3129245" y="235094"/>
                </a:cubicBezTo>
                <a:close/>
                <a:moveTo>
                  <a:pt x="1671743" y="230964"/>
                </a:moveTo>
                <a:cubicBezTo>
                  <a:pt x="1574957" y="330516"/>
                  <a:pt x="1475405" y="430067"/>
                  <a:pt x="1374471" y="529619"/>
                </a:cubicBezTo>
                <a:lnTo>
                  <a:pt x="1619202" y="529619"/>
                </a:lnTo>
                <a:cubicBezTo>
                  <a:pt x="1717371" y="430067"/>
                  <a:pt x="1814157" y="330516"/>
                  <a:pt x="1910944" y="230964"/>
                </a:cubicBezTo>
                <a:close/>
                <a:moveTo>
                  <a:pt x="1194725" y="142474"/>
                </a:moveTo>
                <a:lnTo>
                  <a:pt x="1321930" y="142474"/>
                </a:lnTo>
                <a:cubicBezTo>
                  <a:pt x="1277685" y="289036"/>
                  <a:pt x="1233440" y="435598"/>
                  <a:pt x="1187812" y="582160"/>
                </a:cubicBezTo>
                <a:cubicBezTo>
                  <a:pt x="1306721" y="466016"/>
                  <a:pt x="1422864" y="348490"/>
                  <a:pt x="1537625" y="230964"/>
                </a:cubicBezTo>
                <a:lnTo>
                  <a:pt x="1320547" y="230964"/>
                </a:lnTo>
                <a:cubicBezTo>
                  <a:pt x="1328843" y="201928"/>
                  <a:pt x="1338522" y="172892"/>
                  <a:pt x="1346818" y="142474"/>
                </a:cubicBezTo>
                <a:lnTo>
                  <a:pt x="2183328" y="142474"/>
                </a:lnTo>
                <a:cubicBezTo>
                  <a:pt x="2187476" y="265530"/>
                  <a:pt x="2190241" y="389970"/>
                  <a:pt x="2194389" y="513027"/>
                </a:cubicBezTo>
                <a:cubicBezTo>
                  <a:pt x="2257992" y="389970"/>
                  <a:pt x="2321594" y="265530"/>
                  <a:pt x="2382431" y="142474"/>
                </a:cubicBezTo>
                <a:lnTo>
                  <a:pt x="2504106" y="142474"/>
                </a:lnTo>
                <a:cubicBezTo>
                  <a:pt x="2425294" y="289036"/>
                  <a:pt x="2343717" y="434215"/>
                  <a:pt x="2259374" y="580777"/>
                </a:cubicBezTo>
                <a:cubicBezTo>
                  <a:pt x="2158440" y="759141"/>
                  <a:pt x="2081011" y="819978"/>
                  <a:pt x="1970398" y="819978"/>
                </a:cubicBezTo>
                <a:cubicBezTo>
                  <a:pt x="1948276" y="819978"/>
                  <a:pt x="1913709" y="817212"/>
                  <a:pt x="1887439" y="806151"/>
                </a:cubicBezTo>
                <a:cubicBezTo>
                  <a:pt x="1901265" y="775732"/>
                  <a:pt x="1915092" y="745314"/>
                  <a:pt x="1927536" y="714895"/>
                </a:cubicBezTo>
                <a:cubicBezTo>
                  <a:pt x="1942745" y="721809"/>
                  <a:pt x="1959337" y="723191"/>
                  <a:pt x="1977311" y="723191"/>
                </a:cubicBezTo>
                <a:cubicBezTo>
                  <a:pt x="2042297" y="723191"/>
                  <a:pt x="2097603" y="680329"/>
                  <a:pt x="2126639" y="616726"/>
                </a:cubicBezTo>
                <a:cubicBezTo>
                  <a:pt x="2112812" y="616726"/>
                  <a:pt x="2098986" y="616726"/>
                  <a:pt x="2085159" y="616726"/>
                </a:cubicBezTo>
                <a:cubicBezTo>
                  <a:pt x="2078246" y="481226"/>
                  <a:pt x="2072715" y="345725"/>
                  <a:pt x="2065802" y="210224"/>
                </a:cubicBezTo>
                <a:cubicBezTo>
                  <a:pt x="1962102" y="316689"/>
                  <a:pt x="1858403" y="423154"/>
                  <a:pt x="1753320" y="529619"/>
                </a:cubicBezTo>
                <a:lnTo>
                  <a:pt x="2000817" y="529619"/>
                </a:lnTo>
                <a:cubicBezTo>
                  <a:pt x="1993903" y="558655"/>
                  <a:pt x="1985607" y="587691"/>
                  <a:pt x="1977311" y="616726"/>
                </a:cubicBezTo>
                <a:lnTo>
                  <a:pt x="1048163" y="616726"/>
                </a:lnTo>
                <a:cubicBezTo>
                  <a:pt x="1097939" y="459103"/>
                  <a:pt x="1146332" y="301480"/>
                  <a:pt x="1194725" y="142474"/>
                </a:cubicBezTo>
                <a:close/>
                <a:moveTo>
                  <a:pt x="3632582" y="134160"/>
                </a:moveTo>
                <a:cubicBezTo>
                  <a:pt x="3745960" y="134160"/>
                  <a:pt x="3844129" y="182553"/>
                  <a:pt x="3809563" y="373360"/>
                </a:cubicBezTo>
                <a:cubicBezTo>
                  <a:pt x="3786058" y="508861"/>
                  <a:pt x="3712777" y="629152"/>
                  <a:pt x="3539944" y="629152"/>
                </a:cubicBezTo>
                <a:cubicBezTo>
                  <a:pt x="3515056" y="629152"/>
                  <a:pt x="3484637" y="625004"/>
                  <a:pt x="3455602" y="619474"/>
                </a:cubicBezTo>
                <a:cubicBezTo>
                  <a:pt x="3441775" y="684459"/>
                  <a:pt x="3429331" y="749444"/>
                  <a:pt x="3415504" y="814429"/>
                </a:cubicBezTo>
                <a:lnTo>
                  <a:pt x="3286917" y="814429"/>
                </a:lnTo>
                <a:cubicBezTo>
                  <a:pt x="3332545" y="600116"/>
                  <a:pt x="3376790" y="387187"/>
                  <a:pt x="3418270" y="172874"/>
                </a:cubicBezTo>
                <a:cubicBezTo>
                  <a:pt x="3473576" y="157665"/>
                  <a:pt x="3553771" y="134160"/>
                  <a:pt x="3632582" y="134160"/>
                </a:cubicBezTo>
                <a:close/>
                <a:moveTo>
                  <a:pt x="4061248" y="134157"/>
                </a:moveTo>
                <a:cubicBezTo>
                  <a:pt x="4126233" y="134157"/>
                  <a:pt x="4166330" y="146601"/>
                  <a:pt x="4198131" y="160427"/>
                </a:cubicBezTo>
                <a:cubicBezTo>
                  <a:pt x="4187070" y="192229"/>
                  <a:pt x="4176009" y="225413"/>
                  <a:pt x="4164947" y="257214"/>
                </a:cubicBezTo>
                <a:cubicBezTo>
                  <a:pt x="4146973" y="247535"/>
                  <a:pt x="4095814" y="235091"/>
                  <a:pt x="4051569" y="235091"/>
                </a:cubicBezTo>
                <a:cubicBezTo>
                  <a:pt x="4012855" y="235091"/>
                  <a:pt x="3979671" y="244770"/>
                  <a:pt x="3974140" y="276571"/>
                </a:cubicBezTo>
                <a:cubicBezTo>
                  <a:pt x="3968610" y="308372"/>
                  <a:pt x="4010089" y="326347"/>
                  <a:pt x="4052952" y="344321"/>
                </a:cubicBezTo>
                <a:cubicBezTo>
                  <a:pt x="4105493" y="366444"/>
                  <a:pt x="4171861" y="391332"/>
                  <a:pt x="4159417" y="474292"/>
                </a:cubicBezTo>
                <a:cubicBezTo>
                  <a:pt x="4142825" y="572461"/>
                  <a:pt x="4070927" y="629150"/>
                  <a:pt x="3938191" y="629150"/>
                </a:cubicBezTo>
                <a:cubicBezTo>
                  <a:pt x="3877354" y="629150"/>
                  <a:pt x="3810986" y="613940"/>
                  <a:pt x="3784716" y="600114"/>
                </a:cubicBezTo>
                <a:cubicBezTo>
                  <a:pt x="3797160" y="566930"/>
                  <a:pt x="3809604" y="535129"/>
                  <a:pt x="3823430" y="503327"/>
                </a:cubicBezTo>
                <a:cubicBezTo>
                  <a:pt x="3844170" y="510241"/>
                  <a:pt x="3906390" y="530981"/>
                  <a:pt x="3957548" y="530981"/>
                </a:cubicBezTo>
                <a:cubicBezTo>
                  <a:pt x="3997645" y="530981"/>
                  <a:pt x="4029447" y="522685"/>
                  <a:pt x="4034977" y="488118"/>
                </a:cubicBezTo>
                <a:cubicBezTo>
                  <a:pt x="4040508" y="454934"/>
                  <a:pt x="4005941" y="439725"/>
                  <a:pt x="3967227" y="421750"/>
                </a:cubicBezTo>
                <a:cubicBezTo>
                  <a:pt x="3906390" y="392715"/>
                  <a:pt x="3838639" y="362296"/>
                  <a:pt x="3853849" y="280719"/>
                </a:cubicBezTo>
                <a:cubicBezTo>
                  <a:pt x="3873206" y="177019"/>
                  <a:pt x="3950635" y="134157"/>
                  <a:pt x="4061248" y="134157"/>
                </a:cubicBezTo>
                <a:close/>
                <a:moveTo>
                  <a:pt x="2707533" y="127247"/>
                </a:moveTo>
                <a:cubicBezTo>
                  <a:pt x="2666053" y="207441"/>
                  <a:pt x="2623191" y="289018"/>
                  <a:pt x="2580328" y="370595"/>
                </a:cubicBezTo>
                <a:cubicBezTo>
                  <a:pt x="2625956" y="370595"/>
                  <a:pt x="2671584" y="370595"/>
                  <a:pt x="2717212" y="370595"/>
                </a:cubicBezTo>
                <a:cubicBezTo>
                  <a:pt x="2714446" y="289018"/>
                  <a:pt x="2710298" y="207441"/>
                  <a:pt x="2707533" y="127247"/>
                </a:cubicBezTo>
                <a:close/>
                <a:moveTo>
                  <a:pt x="2666053" y="42"/>
                </a:moveTo>
                <a:lnTo>
                  <a:pt x="2809850" y="42"/>
                </a:lnTo>
                <a:cubicBezTo>
                  <a:pt x="2826442" y="181171"/>
                  <a:pt x="2844417" y="363682"/>
                  <a:pt x="2862391" y="544811"/>
                </a:cubicBezTo>
                <a:cubicBezTo>
                  <a:pt x="2891427" y="421754"/>
                  <a:pt x="2919080" y="297314"/>
                  <a:pt x="2945351" y="172875"/>
                </a:cubicBezTo>
                <a:cubicBezTo>
                  <a:pt x="3002040" y="157665"/>
                  <a:pt x="3083617" y="134160"/>
                  <a:pt x="3161046" y="134160"/>
                </a:cubicBezTo>
                <a:cubicBezTo>
                  <a:pt x="3274424" y="134160"/>
                  <a:pt x="3371211" y="182553"/>
                  <a:pt x="3332496" y="373361"/>
                </a:cubicBezTo>
                <a:cubicBezTo>
                  <a:pt x="3306225" y="508861"/>
                  <a:pt x="3230179" y="629153"/>
                  <a:pt x="3057346" y="629153"/>
                </a:cubicBezTo>
                <a:cubicBezTo>
                  <a:pt x="3031076" y="629153"/>
                  <a:pt x="3002040" y="625005"/>
                  <a:pt x="2973004" y="619474"/>
                </a:cubicBezTo>
                <a:cubicBezTo>
                  <a:pt x="2957795" y="684459"/>
                  <a:pt x="2943968" y="749445"/>
                  <a:pt x="2928759" y="814430"/>
                </a:cubicBezTo>
                <a:lnTo>
                  <a:pt x="2800171" y="814430"/>
                </a:lnTo>
                <a:cubicBezTo>
                  <a:pt x="2815381" y="748062"/>
                  <a:pt x="2830590" y="683077"/>
                  <a:pt x="2845799" y="616709"/>
                </a:cubicBezTo>
                <a:lnTo>
                  <a:pt x="2736569" y="616709"/>
                </a:lnTo>
                <a:cubicBezTo>
                  <a:pt x="2732421" y="568316"/>
                  <a:pt x="2728273" y="519923"/>
                  <a:pt x="2724125" y="471530"/>
                </a:cubicBezTo>
                <a:lnTo>
                  <a:pt x="2526404" y="471530"/>
                </a:lnTo>
                <a:cubicBezTo>
                  <a:pt x="2498751" y="519923"/>
                  <a:pt x="2472481" y="568316"/>
                  <a:pt x="2446210" y="616709"/>
                </a:cubicBezTo>
                <a:lnTo>
                  <a:pt x="2307944" y="616709"/>
                </a:lnTo>
                <a:cubicBezTo>
                  <a:pt x="2431001" y="410692"/>
                  <a:pt x="2549910" y="204676"/>
                  <a:pt x="2666053" y="42"/>
                </a:cubicBezTo>
                <a:close/>
                <a:moveTo>
                  <a:pt x="770184" y="15"/>
                </a:moveTo>
                <a:lnTo>
                  <a:pt x="896006" y="15"/>
                </a:lnTo>
                <a:cubicBezTo>
                  <a:pt x="879414" y="52556"/>
                  <a:pt x="862822" y="105097"/>
                  <a:pt x="844847" y="159021"/>
                </a:cubicBezTo>
                <a:cubicBezTo>
                  <a:pt x="905684" y="139664"/>
                  <a:pt x="956843" y="131368"/>
                  <a:pt x="998323" y="131368"/>
                </a:cubicBezTo>
                <a:cubicBezTo>
                  <a:pt x="1090961" y="131368"/>
                  <a:pt x="1132441" y="176995"/>
                  <a:pt x="1097874" y="290374"/>
                </a:cubicBezTo>
                <a:cubicBezTo>
                  <a:pt x="1063308" y="399604"/>
                  <a:pt x="1030124" y="508834"/>
                  <a:pt x="994175" y="616682"/>
                </a:cubicBezTo>
                <a:lnTo>
                  <a:pt x="860057" y="616682"/>
                </a:lnTo>
                <a:cubicBezTo>
                  <a:pt x="891858" y="515747"/>
                  <a:pt x="925042" y="414813"/>
                  <a:pt x="956843" y="313879"/>
                </a:cubicBezTo>
                <a:cubicBezTo>
                  <a:pt x="977583" y="250276"/>
                  <a:pt x="951312" y="239215"/>
                  <a:pt x="912598" y="239215"/>
                </a:cubicBezTo>
                <a:cubicBezTo>
                  <a:pt x="883562" y="239215"/>
                  <a:pt x="844847" y="247511"/>
                  <a:pt x="813046" y="257190"/>
                </a:cubicBezTo>
                <a:cubicBezTo>
                  <a:pt x="774332" y="377481"/>
                  <a:pt x="734234" y="497773"/>
                  <a:pt x="695520" y="616682"/>
                </a:cubicBezTo>
                <a:lnTo>
                  <a:pt x="564167" y="616682"/>
                </a:lnTo>
                <a:cubicBezTo>
                  <a:pt x="634683" y="410665"/>
                  <a:pt x="702433" y="204649"/>
                  <a:pt x="770184" y="15"/>
                </a:cubicBezTo>
                <a:close/>
                <a:moveTo>
                  <a:pt x="1240327" y="1"/>
                </a:moveTo>
                <a:lnTo>
                  <a:pt x="1366149" y="1"/>
                </a:lnTo>
                <a:cubicBezTo>
                  <a:pt x="1357853" y="29037"/>
                  <a:pt x="1349557" y="59456"/>
                  <a:pt x="1339878" y="88492"/>
                </a:cubicBezTo>
                <a:cubicBezTo>
                  <a:pt x="1298399" y="88492"/>
                  <a:pt x="1255536" y="88492"/>
                  <a:pt x="1214056" y="88492"/>
                </a:cubicBezTo>
                <a:cubicBezTo>
                  <a:pt x="1222352" y="59456"/>
                  <a:pt x="1232031" y="29037"/>
                  <a:pt x="1240327" y="1"/>
                </a:cubicBezTo>
                <a:close/>
                <a:moveTo>
                  <a:pt x="73281" y="0"/>
                </a:moveTo>
                <a:lnTo>
                  <a:pt x="181128" y="0"/>
                </a:lnTo>
                <a:cubicBezTo>
                  <a:pt x="163154" y="154858"/>
                  <a:pt x="145179" y="309716"/>
                  <a:pt x="127205" y="464574"/>
                </a:cubicBezTo>
                <a:cubicBezTo>
                  <a:pt x="127205" y="464574"/>
                  <a:pt x="127205" y="464574"/>
                  <a:pt x="127205" y="465956"/>
                </a:cubicBezTo>
                <a:cubicBezTo>
                  <a:pt x="197720" y="309716"/>
                  <a:pt x="266853" y="154858"/>
                  <a:pt x="334604" y="0"/>
                </a:cubicBezTo>
                <a:lnTo>
                  <a:pt x="457661" y="0"/>
                </a:lnTo>
                <a:cubicBezTo>
                  <a:pt x="456278" y="154858"/>
                  <a:pt x="454895" y="309716"/>
                  <a:pt x="453513" y="465956"/>
                </a:cubicBezTo>
                <a:cubicBezTo>
                  <a:pt x="453513" y="464574"/>
                  <a:pt x="453513" y="464574"/>
                  <a:pt x="454895" y="464574"/>
                </a:cubicBezTo>
                <a:cubicBezTo>
                  <a:pt x="507436" y="309716"/>
                  <a:pt x="559978" y="154858"/>
                  <a:pt x="612519" y="0"/>
                </a:cubicBezTo>
                <a:lnTo>
                  <a:pt x="718984" y="0"/>
                </a:lnTo>
                <a:cubicBezTo>
                  <a:pt x="651233" y="204633"/>
                  <a:pt x="582100" y="410650"/>
                  <a:pt x="511584" y="616667"/>
                </a:cubicBezTo>
                <a:lnTo>
                  <a:pt x="342900" y="616667"/>
                </a:lnTo>
                <a:cubicBezTo>
                  <a:pt x="345665" y="478400"/>
                  <a:pt x="348430" y="338752"/>
                  <a:pt x="351196" y="199103"/>
                </a:cubicBezTo>
                <a:cubicBezTo>
                  <a:pt x="291741" y="338752"/>
                  <a:pt x="230904" y="478400"/>
                  <a:pt x="168684" y="616667"/>
                </a:cubicBezTo>
                <a:lnTo>
                  <a:pt x="0" y="616667"/>
                </a:lnTo>
                <a:cubicBezTo>
                  <a:pt x="24888" y="410650"/>
                  <a:pt x="49776" y="204633"/>
                  <a:pt x="73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254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CA" sz="6000" i="1" spc="-300">
              <a:solidFill>
                <a:schemeClr val="bg1"/>
              </a:solidFill>
              <a:latin typeface="Franklin Gothic Demi" panose="020B0703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B712D36-8D65-24B7-5B3F-D9884B34BE41}"/>
              </a:ext>
            </a:extLst>
          </p:cNvPr>
          <p:cNvSpPr/>
          <p:nvPr userDrawn="1"/>
        </p:nvSpPr>
        <p:spPr>
          <a:xfrm flipH="1">
            <a:off x="7672288" y="448009"/>
            <a:ext cx="456980" cy="396487"/>
          </a:xfrm>
          <a:custGeom>
            <a:avLst/>
            <a:gdLst>
              <a:gd name="connsiteX0" fmla="*/ 67071 w 609306"/>
              <a:gd name="connsiteY0" fmla="*/ 144829 h 475784"/>
              <a:gd name="connsiteX1" fmla="*/ 0 w 609306"/>
              <a:gd name="connsiteY1" fmla="*/ 155321 h 475784"/>
              <a:gd name="connsiteX2" fmla="*/ 113535 w 609306"/>
              <a:gd name="connsiteY2" fmla="*/ 403000 h 475784"/>
              <a:gd name="connsiteX3" fmla="*/ 279153 w 609306"/>
              <a:gd name="connsiteY3" fmla="*/ 464452 h 475784"/>
              <a:gd name="connsiteX4" fmla="*/ 165618 w 609306"/>
              <a:gd name="connsiteY4" fmla="*/ 216772 h 475784"/>
              <a:gd name="connsiteX5" fmla="*/ 132270 w 609306"/>
              <a:gd name="connsiteY5" fmla="*/ 172932 h 475784"/>
              <a:gd name="connsiteX6" fmla="*/ 67071 w 609306"/>
              <a:gd name="connsiteY6" fmla="*/ 144829 h 475784"/>
              <a:gd name="connsiteX7" fmla="*/ 198981 w 609306"/>
              <a:gd name="connsiteY7" fmla="*/ 927 h 475784"/>
              <a:gd name="connsiteX8" fmla="*/ 132284 w 609306"/>
              <a:gd name="connsiteY8" fmla="*/ 11419 h 475784"/>
              <a:gd name="connsiteX9" fmla="*/ 311766 w 609306"/>
              <a:gd name="connsiteY9" fmla="*/ 402984 h 475784"/>
              <a:gd name="connsiteX10" fmla="*/ 345115 w 609306"/>
              <a:gd name="connsiteY10" fmla="*/ 446450 h 475784"/>
              <a:gd name="connsiteX11" fmla="*/ 410313 w 609306"/>
              <a:gd name="connsiteY11" fmla="*/ 474927 h 475784"/>
              <a:gd name="connsiteX12" fmla="*/ 477010 w 609306"/>
              <a:gd name="connsiteY12" fmla="*/ 464436 h 475784"/>
              <a:gd name="connsiteX13" fmla="*/ 297528 w 609306"/>
              <a:gd name="connsiteY13" fmla="*/ 72870 h 475784"/>
              <a:gd name="connsiteX14" fmla="*/ 264554 w 609306"/>
              <a:gd name="connsiteY14" fmla="*/ 29030 h 475784"/>
              <a:gd name="connsiteX15" fmla="*/ 198981 w 609306"/>
              <a:gd name="connsiteY15" fmla="*/ 927 h 475784"/>
              <a:gd name="connsiteX16" fmla="*/ 378530 w 609306"/>
              <a:gd name="connsiteY16" fmla="*/ 54 h 475784"/>
              <a:gd name="connsiteX17" fmla="*/ 330152 w 609306"/>
              <a:gd name="connsiteY17" fmla="*/ 11424 h 475784"/>
              <a:gd name="connsiteX18" fmla="*/ 443687 w 609306"/>
              <a:gd name="connsiteY18" fmla="*/ 259104 h 475784"/>
              <a:gd name="connsiteX19" fmla="*/ 477036 w 609306"/>
              <a:gd name="connsiteY19" fmla="*/ 302570 h 475784"/>
              <a:gd name="connsiteX20" fmla="*/ 542609 w 609306"/>
              <a:gd name="connsiteY20" fmla="*/ 331047 h 475784"/>
              <a:gd name="connsiteX21" fmla="*/ 609306 w 609306"/>
              <a:gd name="connsiteY21" fmla="*/ 320556 h 475784"/>
              <a:gd name="connsiteX22" fmla="*/ 495771 w 609306"/>
              <a:gd name="connsiteY22" fmla="*/ 72876 h 475784"/>
              <a:gd name="connsiteX23" fmla="*/ 378530 w 609306"/>
              <a:gd name="connsiteY23" fmla="*/ 54 h 47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9306" h="475784">
                <a:moveTo>
                  <a:pt x="67071" y="144829"/>
                </a:moveTo>
                <a:cubicBezTo>
                  <a:pt x="44964" y="142206"/>
                  <a:pt x="21732" y="145204"/>
                  <a:pt x="0" y="155321"/>
                </a:cubicBezTo>
                <a:lnTo>
                  <a:pt x="113535" y="403000"/>
                </a:lnTo>
                <a:cubicBezTo>
                  <a:pt x="142387" y="465576"/>
                  <a:pt x="216578" y="492930"/>
                  <a:pt x="279153" y="464452"/>
                </a:cubicBezTo>
                <a:lnTo>
                  <a:pt x="165618" y="216772"/>
                </a:lnTo>
                <a:cubicBezTo>
                  <a:pt x="157749" y="199161"/>
                  <a:pt x="146134" y="184548"/>
                  <a:pt x="132270" y="172932"/>
                </a:cubicBezTo>
                <a:cubicBezTo>
                  <a:pt x="113535" y="157569"/>
                  <a:pt x="90678" y="147452"/>
                  <a:pt x="67071" y="144829"/>
                </a:cubicBezTo>
                <a:close/>
                <a:moveTo>
                  <a:pt x="198981" y="927"/>
                </a:moveTo>
                <a:cubicBezTo>
                  <a:pt x="176874" y="-1696"/>
                  <a:pt x="154017" y="1302"/>
                  <a:pt x="132284" y="11419"/>
                </a:cubicBezTo>
                <a:cubicBezTo>
                  <a:pt x="132284" y="11419"/>
                  <a:pt x="311766" y="402984"/>
                  <a:pt x="311766" y="402984"/>
                </a:cubicBezTo>
                <a:cubicBezTo>
                  <a:pt x="319635" y="420221"/>
                  <a:pt x="331251" y="435209"/>
                  <a:pt x="345115" y="446450"/>
                </a:cubicBezTo>
                <a:cubicBezTo>
                  <a:pt x="363475" y="462188"/>
                  <a:pt x="386332" y="471930"/>
                  <a:pt x="410313" y="474927"/>
                </a:cubicBezTo>
                <a:cubicBezTo>
                  <a:pt x="432421" y="477551"/>
                  <a:pt x="455277" y="474178"/>
                  <a:pt x="477010" y="464436"/>
                </a:cubicBezTo>
                <a:cubicBezTo>
                  <a:pt x="477010" y="464436"/>
                  <a:pt x="297528" y="72870"/>
                  <a:pt x="297528" y="72870"/>
                </a:cubicBezTo>
                <a:cubicBezTo>
                  <a:pt x="289659" y="55259"/>
                  <a:pt x="278043" y="40646"/>
                  <a:pt x="264554" y="29030"/>
                </a:cubicBezTo>
                <a:cubicBezTo>
                  <a:pt x="245819" y="13667"/>
                  <a:pt x="222962" y="3925"/>
                  <a:pt x="198981" y="927"/>
                </a:cubicBezTo>
                <a:close/>
                <a:moveTo>
                  <a:pt x="378530" y="54"/>
                </a:moveTo>
                <a:cubicBezTo>
                  <a:pt x="362307" y="534"/>
                  <a:pt x="345890" y="4211"/>
                  <a:pt x="330152" y="11424"/>
                </a:cubicBezTo>
                <a:lnTo>
                  <a:pt x="443687" y="259104"/>
                </a:lnTo>
                <a:cubicBezTo>
                  <a:pt x="451931" y="276715"/>
                  <a:pt x="463547" y="291328"/>
                  <a:pt x="477036" y="302570"/>
                </a:cubicBezTo>
                <a:cubicBezTo>
                  <a:pt x="495771" y="318307"/>
                  <a:pt x="518628" y="328050"/>
                  <a:pt x="542609" y="331047"/>
                </a:cubicBezTo>
                <a:cubicBezTo>
                  <a:pt x="564716" y="333670"/>
                  <a:pt x="587573" y="330298"/>
                  <a:pt x="609306" y="320556"/>
                </a:cubicBezTo>
                <a:lnTo>
                  <a:pt x="495771" y="72876"/>
                </a:lnTo>
                <a:cubicBezTo>
                  <a:pt x="474132" y="25944"/>
                  <a:pt x="427201" y="-1386"/>
                  <a:pt x="378530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254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CA" sz="6000" i="1" spc="-300">
              <a:solidFill>
                <a:schemeClr val="bg1"/>
              </a:solidFill>
              <a:latin typeface="Franklin Gothic Demi" panose="020B07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718F17-2D2F-3CCC-D752-2C32A79BA15D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920742" y="1561356"/>
            <a:ext cx="80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bg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2A0AF10-5D75-2A3C-9992-693AB7C7D31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white">
          <a:xfrm>
            <a:off x="920743" y="3893848"/>
            <a:ext cx="80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000" i="0" spc="0" dirty="0">
                <a:solidFill>
                  <a:schemeClr val="bg1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AA2934-699E-D402-D2DB-1777162A5B6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20746" y="3747678"/>
            <a:ext cx="7985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29B98C-5869-F0D9-3A3B-857DC33CDD97}"/>
              </a:ext>
            </a:extLst>
          </p:cNvPr>
          <p:cNvSpPr/>
          <p:nvPr userDrawn="1"/>
        </p:nvSpPr>
        <p:spPr>
          <a:xfrm>
            <a:off x="4756610" y="1633846"/>
            <a:ext cx="39513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15530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nbrand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1D7C7-AE67-411F-9813-5835947EE785}"/>
              </a:ext>
            </a:extLst>
          </p:cNvPr>
          <p:cNvSpPr/>
          <p:nvPr userDrawn="1"/>
        </p:nvSpPr>
        <p:spPr>
          <a:xfrm>
            <a:off x="1" y="1333501"/>
            <a:ext cx="10160001" cy="4381499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 dirty="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920742" y="1561356"/>
            <a:ext cx="80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920743" y="3893848"/>
            <a:ext cx="80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000" i="0" spc="0" dirty="0">
                <a:solidFill>
                  <a:schemeClr val="tx1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920746" y="3747678"/>
            <a:ext cx="79851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1BEABD-F63B-43B5-897F-B9EF7DA0EFA1}"/>
              </a:ext>
            </a:extLst>
          </p:cNvPr>
          <p:cNvSpPr/>
          <p:nvPr userDrawn="1"/>
        </p:nvSpPr>
        <p:spPr>
          <a:xfrm>
            <a:off x="1" y="-11575"/>
            <a:ext cx="10160001" cy="1315554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500">
              <a:latin typeface="Franklin Gothic Demi" panose="020B0703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756610" y="1633846"/>
            <a:ext cx="39513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58807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 bwMode="white">
          <a:xfrm>
            <a:off x="920742" y="1561356"/>
            <a:ext cx="8000000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rgbClr val="005AB4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 bwMode="white">
          <a:xfrm>
            <a:off x="920743" y="3893848"/>
            <a:ext cx="8000000" cy="720000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000" i="0" spc="0" dirty="0">
                <a:solidFill>
                  <a:srgbClr val="005AB4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white">
          <a:xfrm>
            <a:off x="920746" y="3747678"/>
            <a:ext cx="798513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BE21BE-9DA2-CBF0-43D7-EA1F9E0B9837}"/>
              </a:ext>
            </a:extLst>
          </p:cNvPr>
          <p:cNvSpPr/>
          <p:nvPr userDrawn="1"/>
        </p:nvSpPr>
        <p:spPr>
          <a:xfrm>
            <a:off x="4756610" y="1633846"/>
            <a:ext cx="39513" cy="7681"/>
          </a:xfrm>
          <a:custGeom>
            <a:avLst/>
            <a:gdLst>
              <a:gd name="connsiteX0" fmla="*/ 484 w 9217"/>
              <a:gd name="connsiteY0" fmla="*/ 213 h 9217"/>
              <a:gd name="connsiteX1" fmla="*/ 484 w 9217"/>
              <a:gd name="connsiteY1" fmla="*/ 213 h 9217"/>
              <a:gd name="connsiteX2" fmla="*/ 484 w 9217"/>
              <a:gd name="connsiteY2" fmla="*/ 213 h 9217"/>
              <a:gd name="connsiteX3" fmla="*/ 484 w 9217"/>
              <a:gd name="connsiteY3" fmla="*/ 213 h 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" h="9217">
                <a:moveTo>
                  <a:pt x="484" y="213"/>
                </a:moveTo>
                <a:lnTo>
                  <a:pt x="484" y="213"/>
                </a:lnTo>
                <a:cubicBezTo>
                  <a:pt x="484" y="213"/>
                  <a:pt x="484" y="213"/>
                  <a:pt x="484" y="213"/>
                </a:cubicBezTo>
                <a:cubicBezTo>
                  <a:pt x="484" y="213"/>
                  <a:pt x="484" y="213"/>
                  <a:pt x="484" y="213"/>
                </a:cubicBezTo>
                <a:close/>
              </a:path>
            </a:pathLst>
          </a:custGeom>
          <a:solidFill>
            <a:srgbClr val="F8F6EF"/>
          </a:solidFill>
          <a:ln w="8641" cap="flat">
            <a:noFill/>
            <a:prstDash val="solid"/>
            <a:miter/>
          </a:ln>
        </p:spPr>
        <p:txBody>
          <a:bodyPr rtlCol="0" anchor="ctr"/>
          <a:lstStyle/>
          <a:p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50984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6724334" y="2279336"/>
            <a:ext cx="5715000" cy="1156331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222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96620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222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6" y="1561356"/>
            <a:ext cx="7117819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920743" y="3893849"/>
            <a:ext cx="7120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507995" indent="0" algn="ctr">
              <a:buNone/>
              <a:defRPr sz="2222"/>
            </a:lvl2pPr>
            <a:lvl3pPr marL="1015990" indent="0" algn="ctr">
              <a:buNone/>
              <a:defRPr sz="2000"/>
            </a:lvl3pPr>
            <a:lvl4pPr marL="1523985" indent="0" algn="ctr">
              <a:buNone/>
              <a:defRPr sz="1778"/>
            </a:lvl4pPr>
            <a:lvl5pPr marL="2031980" indent="0" algn="ctr">
              <a:buNone/>
              <a:defRPr sz="1778"/>
            </a:lvl5pPr>
            <a:lvl6pPr marL="2539975" indent="0" algn="ctr">
              <a:buNone/>
              <a:defRPr sz="1778"/>
            </a:lvl6pPr>
            <a:lvl7pPr marL="3047970" indent="0" algn="ctr">
              <a:buNone/>
              <a:defRPr sz="1778"/>
            </a:lvl7pPr>
            <a:lvl8pPr marL="3555964" indent="0" algn="ctr">
              <a:buNone/>
              <a:defRPr sz="1778"/>
            </a:lvl8pPr>
            <a:lvl9pPr marL="4063959" indent="0" algn="ctr">
              <a:buNone/>
              <a:defRPr sz="1778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AD246B-AB51-CB65-5A40-140D55375B09}"/>
              </a:ext>
            </a:extLst>
          </p:cNvPr>
          <p:cNvSpPr/>
          <p:nvPr userDrawn="1"/>
        </p:nvSpPr>
        <p:spPr>
          <a:xfrm flipH="1">
            <a:off x="9327956" y="448010"/>
            <a:ext cx="507756" cy="396487"/>
          </a:xfrm>
          <a:custGeom>
            <a:avLst/>
            <a:gdLst>
              <a:gd name="connsiteX0" fmla="*/ 67071 w 609306"/>
              <a:gd name="connsiteY0" fmla="*/ 144829 h 475784"/>
              <a:gd name="connsiteX1" fmla="*/ 0 w 609306"/>
              <a:gd name="connsiteY1" fmla="*/ 155321 h 475784"/>
              <a:gd name="connsiteX2" fmla="*/ 113535 w 609306"/>
              <a:gd name="connsiteY2" fmla="*/ 403000 h 475784"/>
              <a:gd name="connsiteX3" fmla="*/ 279153 w 609306"/>
              <a:gd name="connsiteY3" fmla="*/ 464452 h 475784"/>
              <a:gd name="connsiteX4" fmla="*/ 165618 w 609306"/>
              <a:gd name="connsiteY4" fmla="*/ 216772 h 475784"/>
              <a:gd name="connsiteX5" fmla="*/ 132270 w 609306"/>
              <a:gd name="connsiteY5" fmla="*/ 172932 h 475784"/>
              <a:gd name="connsiteX6" fmla="*/ 67071 w 609306"/>
              <a:gd name="connsiteY6" fmla="*/ 144829 h 475784"/>
              <a:gd name="connsiteX7" fmla="*/ 198981 w 609306"/>
              <a:gd name="connsiteY7" fmla="*/ 927 h 475784"/>
              <a:gd name="connsiteX8" fmla="*/ 132284 w 609306"/>
              <a:gd name="connsiteY8" fmla="*/ 11419 h 475784"/>
              <a:gd name="connsiteX9" fmla="*/ 311766 w 609306"/>
              <a:gd name="connsiteY9" fmla="*/ 402984 h 475784"/>
              <a:gd name="connsiteX10" fmla="*/ 345115 w 609306"/>
              <a:gd name="connsiteY10" fmla="*/ 446450 h 475784"/>
              <a:gd name="connsiteX11" fmla="*/ 410313 w 609306"/>
              <a:gd name="connsiteY11" fmla="*/ 474927 h 475784"/>
              <a:gd name="connsiteX12" fmla="*/ 477010 w 609306"/>
              <a:gd name="connsiteY12" fmla="*/ 464436 h 475784"/>
              <a:gd name="connsiteX13" fmla="*/ 297528 w 609306"/>
              <a:gd name="connsiteY13" fmla="*/ 72870 h 475784"/>
              <a:gd name="connsiteX14" fmla="*/ 264554 w 609306"/>
              <a:gd name="connsiteY14" fmla="*/ 29030 h 475784"/>
              <a:gd name="connsiteX15" fmla="*/ 198981 w 609306"/>
              <a:gd name="connsiteY15" fmla="*/ 927 h 475784"/>
              <a:gd name="connsiteX16" fmla="*/ 378530 w 609306"/>
              <a:gd name="connsiteY16" fmla="*/ 54 h 475784"/>
              <a:gd name="connsiteX17" fmla="*/ 330152 w 609306"/>
              <a:gd name="connsiteY17" fmla="*/ 11424 h 475784"/>
              <a:gd name="connsiteX18" fmla="*/ 443687 w 609306"/>
              <a:gd name="connsiteY18" fmla="*/ 259104 h 475784"/>
              <a:gd name="connsiteX19" fmla="*/ 477036 w 609306"/>
              <a:gd name="connsiteY19" fmla="*/ 302570 h 475784"/>
              <a:gd name="connsiteX20" fmla="*/ 542609 w 609306"/>
              <a:gd name="connsiteY20" fmla="*/ 331047 h 475784"/>
              <a:gd name="connsiteX21" fmla="*/ 609306 w 609306"/>
              <a:gd name="connsiteY21" fmla="*/ 320556 h 475784"/>
              <a:gd name="connsiteX22" fmla="*/ 495771 w 609306"/>
              <a:gd name="connsiteY22" fmla="*/ 72876 h 475784"/>
              <a:gd name="connsiteX23" fmla="*/ 378530 w 609306"/>
              <a:gd name="connsiteY23" fmla="*/ 54 h 47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9306" h="475784">
                <a:moveTo>
                  <a:pt x="67071" y="144829"/>
                </a:moveTo>
                <a:cubicBezTo>
                  <a:pt x="44964" y="142206"/>
                  <a:pt x="21732" y="145204"/>
                  <a:pt x="0" y="155321"/>
                </a:cubicBezTo>
                <a:lnTo>
                  <a:pt x="113535" y="403000"/>
                </a:lnTo>
                <a:cubicBezTo>
                  <a:pt x="142387" y="465576"/>
                  <a:pt x="216578" y="492930"/>
                  <a:pt x="279153" y="464452"/>
                </a:cubicBezTo>
                <a:lnTo>
                  <a:pt x="165618" y="216772"/>
                </a:lnTo>
                <a:cubicBezTo>
                  <a:pt x="157749" y="199161"/>
                  <a:pt x="146134" y="184548"/>
                  <a:pt x="132270" y="172932"/>
                </a:cubicBezTo>
                <a:cubicBezTo>
                  <a:pt x="113535" y="157569"/>
                  <a:pt x="90678" y="147452"/>
                  <a:pt x="67071" y="144829"/>
                </a:cubicBezTo>
                <a:close/>
                <a:moveTo>
                  <a:pt x="198981" y="927"/>
                </a:moveTo>
                <a:cubicBezTo>
                  <a:pt x="176874" y="-1696"/>
                  <a:pt x="154017" y="1302"/>
                  <a:pt x="132284" y="11419"/>
                </a:cubicBezTo>
                <a:cubicBezTo>
                  <a:pt x="132284" y="11419"/>
                  <a:pt x="311766" y="402984"/>
                  <a:pt x="311766" y="402984"/>
                </a:cubicBezTo>
                <a:cubicBezTo>
                  <a:pt x="319635" y="420221"/>
                  <a:pt x="331251" y="435209"/>
                  <a:pt x="345115" y="446450"/>
                </a:cubicBezTo>
                <a:cubicBezTo>
                  <a:pt x="363475" y="462188"/>
                  <a:pt x="386332" y="471930"/>
                  <a:pt x="410313" y="474927"/>
                </a:cubicBezTo>
                <a:cubicBezTo>
                  <a:pt x="432421" y="477551"/>
                  <a:pt x="455277" y="474178"/>
                  <a:pt x="477010" y="464436"/>
                </a:cubicBezTo>
                <a:cubicBezTo>
                  <a:pt x="477010" y="464436"/>
                  <a:pt x="297528" y="72870"/>
                  <a:pt x="297528" y="72870"/>
                </a:cubicBezTo>
                <a:cubicBezTo>
                  <a:pt x="289659" y="55259"/>
                  <a:pt x="278043" y="40646"/>
                  <a:pt x="264554" y="29030"/>
                </a:cubicBezTo>
                <a:cubicBezTo>
                  <a:pt x="245819" y="13667"/>
                  <a:pt x="222962" y="3925"/>
                  <a:pt x="198981" y="927"/>
                </a:cubicBezTo>
                <a:close/>
                <a:moveTo>
                  <a:pt x="378530" y="54"/>
                </a:moveTo>
                <a:cubicBezTo>
                  <a:pt x="362307" y="534"/>
                  <a:pt x="345890" y="4211"/>
                  <a:pt x="330152" y="11424"/>
                </a:cubicBezTo>
                <a:lnTo>
                  <a:pt x="443687" y="259104"/>
                </a:lnTo>
                <a:cubicBezTo>
                  <a:pt x="451931" y="276715"/>
                  <a:pt x="463547" y="291328"/>
                  <a:pt x="477036" y="302570"/>
                </a:cubicBezTo>
                <a:cubicBezTo>
                  <a:pt x="495771" y="318307"/>
                  <a:pt x="518628" y="328050"/>
                  <a:pt x="542609" y="331047"/>
                </a:cubicBezTo>
                <a:cubicBezTo>
                  <a:pt x="564716" y="333670"/>
                  <a:pt x="587573" y="330298"/>
                  <a:pt x="609306" y="320556"/>
                </a:cubicBezTo>
                <a:lnTo>
                  <a:pt x="495771" y="72876"/>
                </a:lnTo>
                <a:cubicBezTo>
                  <a:pt x="474132" y="25944"/>
                  <a:pt x="427201" y="-1386"/>
                  <a:pt x="378530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254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square" lIns="101600" tIns="50800" rIns="10160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CA" sz="8889" i="1" spc="-444">
              <a:solidFill>
                <a:schemeClr val="bg1"/>
              </a:solidFill>
              <a:latin typeface="Franklin Gothic Demi" panose="020B0703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20746" y="3747678"/>
            <a:ext cx="71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4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randed 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 rot="5400000">
            <a:off x="6724334" y="2279336"/>
            <a:ext cx="5715000" cy="1156331"/>
          </a:xfrm>
          <a:prstGeom prst="rect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222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966200" cy="5715000"/>
          </a:xfrm>
          <a:prstGeom prst="rect">
            <a:avLst/>
          </a:prstGeom>
          <a:solidFill>
            <a:srgbClr val="DE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222">
              <a:latin typeface="Franklin Gothic Book" panose="020B0503020102020204" pitchFamily="34" charset="0"/>
              <a:ea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6" y="1561356"/>
            <a:ext cx="7117819" cy="2088000"/>
          </a:xfrm>
          <a:effectLst/>
        </p:spPr>
        <p:txBody>
          <a:bodyPr vert="horz" lIns="0" tIns="45720" rIns="91440" bIns="45720" rtlCol="0" anchor="b" anchorCtr="0">
            <a:noAutofit/>
          </a:bodyPr>
          <a:lstStyle>
            <a:lvl1pPr>
              <a:defRPr lang="en-GB" sz="3200" i="0" spc="0" dirty="0">
                <a:solidFill>
                  <a:schemeClr val="tx1"/>
                </a:solidFill>
                <a:ea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</a:t>
            </a:r>
            <a:r>
              <a:rPr lang="en-DE"/>
              <a:t> </a:t>
            </a:r>
            <a:r>
              <a:rPr lang="en-US"/>
              <a:t>edit </a:t>
            </a: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white">
          <a:xfrm>
            <a:off x="920743" y="3893849"/>
            <a:ext cx="7120000" cy="720000"/>
          </a:xfrm>
          <a:prstGeom prst="rect">
            <a:avLst/>
          </a:prstGeom>
          <a:effectLst/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i="0" spc="0">
                <a:solidFill>
                  <a:srgbClr val="3A3A3A"/>
                </a:solidFill>
                <a:effectLst/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507995" indent="0" algn="ctr">
              <a:buNone/>
              <a:defRPr sz="2222"/>
            </a:lvl2pPr>
            <a:lvl3pPr marL="1015990" indent="0" algn="ctr">
              <a:buNone/>
              <a:defRPr sz="2000"/>
            </a:lvl3pPr>
            <a:lvl4pPr marL="1523985" indent="0" algn="ctr">
              <a:buNone/>
              <a:defRPr sz="1778"/>
            </a:lvl4pPr>
            <a:lvl5pPr marL="2031980" indent="0" algn="ctr">
              <a:buNone/>
              <a:defRPr sz="1778"/>
            </a:lvl5pPr>
            <a:lvl6pPr marL="2539975" indent="0" algn="ctr">
              <a:buNone/>
              <a:defRPr sz="1778"/>
            </a:lvl6pPr>
            <a:lvl7pPr marL="3047970" indent="0" algn="ctr">
              <a:buNone/>
              <a:defRPr sz="1778"/>
            </a:lvl7pPr>
            <a:lvl8pPr marL="3555964" indent="0" algn="ctr">
              <a:buNone/>
              <a:defRPr sz="1778"/>
            </a:lvl8pPr>
            <a:lvl9pPr marL="4063959" indent="0" algn="ctr">
              <a:buNone/>
              <a:defRPr sz="1778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DC0392-3757-93C6-67D0-0E504155AB05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20746" y="3747678"/>
            <a:ext cx="71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160000" cy="720000"/>
          </a:xfrm>
          <a:prstGeom prst="rect">
            <a:avLst/>
          </a:prstGeom>
          <a:effectLst/>
        </p:spPr>
        <p:txBody>
          <a:bodyPr vert="horz" lIns="324000" tIns="45720" rIns="91440" bIns="45720" rtlCol="0" anchor="ctr" anchorCtr="0">
            <a:normAutofit/>
          </a:bodyPr>
          <a:lstStyle/>
          <a:p>
            <a:pPr lvl="0" defTabSz="68580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BACF4-217E-860B-1C0F-CB425750B53A}"/>
              </a:ext>
            </a:extLst>
          </p:cNvPr>
          <p:cNvGrpSpPr/>
          <p:nvPr userDrawn="1"/>
        </p:nvGrpSpPr>
        <p:grpSpPr>
          <a:xfrm>
            <a:off x="2519288" y="-833870"/>
            <a:ext cx="7652117" cy="771550"/>
            <a:chOff x="2051720" y="285750"/>
            <a:chExt cx="6886905" cy="771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70AE-B637-FAFE-6D02-A13C47C863B7}"/>
                </a:ext>
              </a:extLst>
            </p:cNvPr>
            <p:cNvSpPr/>
            <p:nvPr userDrawn="1"/>
          </p:nvSpPr>
          <p:spPr>
            <a:xfrm>
              <a:off x="2778899" y="656101"/>
              <a:ext cx="342291" cy="123436"/>
            </a:xfrm>
            <a:prstGeom prst="rect">
              <a:avLst/>
            </a:prstGeom>
            <a:solidFill>
              <a:srgbClr val="106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133AB4-A413-F42C-2734-474FB9B9E404}"/>
                </a:ext>
              </a:extLst>
            </p:cNvPr>
            <p:cNvSpPr/>
            <p:nvPr userDrawn="1"/>
          </p:nvSpPr>
          <p:spPr>
            <a:xfrm>
              <a:off x="3142489" y="656101"/>
              <a:ext cx="342291" cy="123436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868EE4-CA45-9144-7D14-1CDC37ED1B37}"/>
                </a:ext>
              </a:extLst>
            </p:cNvPr>
            <p:cNvSpPr/>
            <p:nvPr userDrawn="1"/>
          </p:nvSpPr>
          <p:spPr>
            <a:xfrm>
              <a:off x="3506078" y="656101"/>
              <a:ext cx="342291" cy="12343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822D33-4DBD-2A2A-942C-D6CC806FAA93}"/>
                </a:ext>
              </a:extLst>
            </p:cNvPr>
            <p:cNvSpPr/>
            <p:nvPr userDrawn="1"/>
          </p:nvSpPr>
          <p:spPr>
            <a:xfrm>
              <a:off x="3869668" y="656101"/>
              <a:ext cx="342291" cy="123436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92F2BF-FA10-02F1-538F-B2CF1892A117}"/>
                </a:ext>
              </a:extLst>
            </p:cNvPr>
            <p:cNvSpPr/>
            <p:nvPr userDrawn="1"/>
          </p:nvSpPr>
          <p:spPr>
            <a:xfrm>
              <a:off x="4233258" y="656101"/>
              <a:ext cx="342291" cy="123436"/>
            </a:xfrm>
            <a:prstGeom prst="rect">
              <a:avLst/>
            </a:prstGeom>
            <a:solidFill>
              <a:srgbClr val="7C69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0AF9E3-DD77-F12E-4B38-F006755C1279}"/>
                </a:ext>
              </a:extLst>
            </p:cNvPr>
            <p:cNvSpPr/>
            <p:nvPr userDrawn="1"/>
          </p:nvSpPr>
          <p:spPr>
            <a:xfrm>
              <a:off x="5324027" y="656101"/>
              <a:ext cx="342291" cy="123436"/>
            </a:xfrm>
            <a:prstGeom prst="rect">
              <a:avLst/>
            </a:prstGeom>
            <a:solidFill>
              <a:srgbClr val="E0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F03609-D041-B5D0-97C8-A2C8625D3268}"/>
                </a:ext>
              </a:extLst>
            </p:cNvPr>
            <p:cNvSpPr/>
            <p:nvPr userDrawn="1"/>
          </p:nvSpPr>
          <p:spPr>
            <a:xfrm>
              <a:off x="4596847" y="656101"/>
              <a:ext cx="342291" cy="123436"/>
            </a:xfrm>
            <a:prstGeom prst="rect">
              <a:avLst/>
            </a:prstGeom>
            <a:solidFill>
              <a:srgbClr val="06C2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FF0C88-F2EA-3A05-7C94-3E4BC5E9EB27}"/>
                </a:ext>
              </a:extLst>
            </p:cNvPr>
            <p:cNvSpPr/>
            <p:nvPr userDrawn="1"/>
          </p:nvSpPr>
          <p:spPr>
            <a:xfrm>
              <a:off x="5687616" y="656101"/>
              <a:ext cx="342291" cy="123436"/>
            </a:xfrm>
            <a:prstGeom prst="rect">
              <a:avLst/>
            </a:prstGeom>
            <a:solidFill>
              <a:srgbClr val="1BA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07C53B-E16A-42BF-E351-191C3FD4FCF7}"/>
                </a:ext>
              </a:extLst>
            </p:cNvPr>
            <p:cNvSpPr/>
            <p:nvPr userDrawn="1"/>
          </p:nvSpPr>
          <p:spPr>
            <a:xfrm>
              <a:off x="6051206" y="656101"/>
              <a:ext cx="342291" cy="123436"/>
            </a:xfrm>
            <a:prstGeom prst="rect">
              <a:avLst/>
            </a:prstGeom>
            <a:solidFill>
              <a:srgbClr val="C3AC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4368A1-8E4F-9358-1F63-8F9A7A9142DD}"/>
                </a:ext>
              </a:extLst>
            </p:cNvPr>
            <p:cNvSpPr/>
            <p:nvPr userDrawn="1"/>
          </p:nvSpPr>
          <p:spPr>
            <a:xfrm>
              <a:off x="6414796" y="656101"/>
              <a:ext cx="342291" cy="123436"/>
            </a:xfrm>
            <a:prstGeom prst="rect">
              <a:avLst/>
            </a:prstGeom>
            <a:solidFill>
              <a:srgbClr val="FF6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C48B24-A3EC-5F59-E44D-73F08585C7B3}"/>
                </a:ext>
              </a:extLst>
            </p:cNvPr>
            <p:cNvSpPr/>
            <p:nvPr userDrawn="1"/>
          </p:nvSpPr>
          <p:spPr>
            <a:xfrm>
              <a:off x="7869154" y="656101"/>
              <a:ext cx="342291" cy="123436"/>
            </a:xfrm>
            <a:prstGeom prst="rect">
              <a:avLst/>
            </a:prstGeom>
            <a:solidFill>
              <a:srgbClr val="6F8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2B5147-03E1-E3DF-774E-6E23B13BAA6F}"/>
                </a:ext>
              </a:extLst>
            </p:cNvPr>
            <p:cNvSpPr/>
            <p:nvPr userDrawn="1"/>
          </p:nvSpPr>
          <p:spPr>
            <a:xfrm>
              <a:off x="7141975" y="656101"/>
              <a:ext cx="342291" cy="123436"/>
            </a:xfrm>
            <a:prstGeom prst="rect">
              <a:avLst/>
            </a:prstGeom>
            <a:solidFill>
              <a:srgbClr val="A43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097972-D2D4-068D-1178-F09EAD9FE68F}"/>
                </a:ext>
              </a:extLst>
            </p:cNvPr>
            <p:cNvSpPr/>
            <p:nvPr userDrawn="1"/>
          </p:nvSpPr>
          <p:spPr>
            <a:xfrm>
              <a:off x="7505565" y="656101"/>
              <a:ext cx="342291" cy="123436"/>
            </a:xfrm>
            <a:prstGeom prst="rect">
              <a:avLst/>
            </a:prstGeom>
            <a:solidFill>
              <a:srgbClr val="7F9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78C6BB-973D-A7A1-5F8E-DBB5E60971A0}"/>
                </a:ext>
              </a:extLst>
            </p:cNvPr>
            <p:cNvSpPr/>
            <p:nvPr userDrawn="1"/>
          </p:nvSpPr>
          <p:spPr>
            <a:xfrm>
              <a:off x="6778385" y="656101"/>
              <a:ext cx="342291" cy="123436"/>
            </a:xfrm>
            <a:prstGeom prst="rect">
              <a:avLst/>
            </a:prstGeom>
            <a:solidFill>
              <a:srgbClr val="1DB9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D25B74-0237-7728-48FC-FE2668982790}"/>
                </a:ext>
              </a:extLst>
            </p:cNvPr>
            <p:cNvSpPr/>
            <p:nvPr userDrawn="1"/>
          </p:nvSpPr>
          <p:spPr>
            <a:xfrm>
              <a:off x="8232744" y="656101"/>
              <a:ext cx="342291" cy="123436"/>
            </a:xfrm>
            <a:prstGeom prst="rect">
              <a:avLst/>
            </a:prstGeom>
            <a:solidFill>
              <a:srgbClr val="F6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E13024-B0B3-822E-235A-594E3784CA11}"/>
                </a:ext>
              </a:extLst>
            </p:cNvPr>
            <p:cNvSpPr/>
            <p:nvPr userDrawn="1"/>
          </p:nvSpPr>
          <p:spPr>
            <a:xfrm>
              <a:off x="8596334" y="656101"/>
              <a:ext cx="342291" cy="123436"/>
            </a:xfrm>
            <a:prstGeom prst="rect">
              <a:avLst/>
            </a:prstGeom>
            <a:solidFill>
              <a:srgbClr val="4E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7C1E35-425A-F355-CB51-78D365F6618F}"/>
                </a:ext>
              </a:extLst>
            </p:cNvPr>
            <p:cNvSpPr/>
            <p:nvPr userDrawn="1"/>
          </p:nvSpPr>
          <p:spPr>
            <a:xfrm>
              <a:off x="2778899" y="563513"/>
              <a:ext cx="342291" cy="61718"/>
            </a:xfrm>
            <a:prstGeom prst="rect">
              <a:avLst/>
            </a:prstGeom>
            <a:solidFill>
              <a:srgbClr val="1B8BE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5D8F65-385E-E320-7D22-1A1EE90E4C31}"/>
                </a:ext>
              </a:extLst>
            </p:cNvPr>
            <p:cNvSpPr/>
            <p:nvPr userDrawn="1"/>
          </p:nvSpPr>
          <p:spPr>
            <a:xfrm>
              <a:off x="3142489" y="563513"/>
              <a:ext cx="342291" cy="61718"/>
            </a:xfrm>
            <a:prstGeom prst="rect">
              <a:avLst/>
            </a:prstGeom>
            <a:solidFill>
              <a:srgbClr val="09BF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C7D151-B960-22E0-7EF6-2E14596A5A60}"/>
                </a:ext>
              </a:extLst>
            </p:cNvPr>
            <p:cNvSpPr/>
            <p:nvPr userDrawn="1"/>
          </p:nvSpPr>
          <p:spPr>
            <a:xfrm>
              <a:off x="3506078" y="563513"/>
              <a:ext cx="342291" cy="61718"/>
            </a:xfrm>
            <a:prstGeom prst="rect">
              <a:avLst/>
            </a:prstGeom>
            <a:solidFill>
              <a:srgbClr val="1EC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E4C53B-CDA0-B0F9-2D6A-1740181162D1}"/>
                </a:ext>
              </a:extLst>
            </p:cNvPr>
            <p:cNvSpPr/>
            <p:nvPr userDrawn="1"/>
          </p:nvSpPr>
          <p:spPr>
            <a:xfrm>
              <a:off x="3869668" y="563513"/>
              <a:ext cx="342291" cy="61718"/>
            </a:xfrm>
            <a:prstGeom prst="rect">
              <a:avLst/>
            </a:prstGeom>
            <a:solidFill>
              <a:srgbClr val="FDB85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A635268-BAE1-0F3B-993B-86B21ECA37BD}"/>
                </a:ext>
              </a:extLst>
            </p:cNvPr>
            <p:cNvSpPr/>
            <p:nvPr userDrawn="1"/>
          </p:nvSpPr>
          <p:spPr>
            <a:xfrm>
              <a:off x="4233258" y="563513"/>
              <a:ext cx="342291" cy="61718"/>
            </a:xfrm>
            <a:prstGeom prst="rect">
              <a:avLst/>
            </a:prstGeom>
            <a:solidFill>
              <a:srgbClr val="A68C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FE8D2E-0C68-0B78-52E5-2FAAC3879B6F}"/>
                </a:ext>
              </a:extLst>
            </p:cNvPr>
            <p:cNvSpPr/>
            <p:nvPr userDrawn="1"/>
          </p:nvSpPr>
          <p:spPr>
            <a:xfrm>
              <a:off x="5324027" y="563513"/>
              <a:ext cx="342291" cy="61718"/>
            </a:xfrm>
            <a:prstGeom prst="rect">
              <a:avLst/>
            </a:prstGeom>
            <a:solidFill>
              <a:srgbClr val="E66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40E821-D64E-91FC-0468-9ED526096E78}"/>
                </a:ext>
              </a:extLst>
            </p:cNvPr>
            <p:cNvSpPr/>
            <p:nvPr userDrawn="1"/>
          </p:nvSpPr>
          <p:spPr>
            <a:xfrm>
              <a:off x="4596847" y="563513"/>
              <a:ext cx="342291" cy="61718"/>
            </a:xfrm>
            <a:prstGeom prst="rect">
              <a:avLst/>
            </a:prstGeom>
            <a:solidFill>
              <a:srgbClr val="15DD2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0D3585-8826-1C53-BF17-60B2CB822F33}"/>
                </a:ext>
              </a:extLst>
            </p:cNvPr>
            <p:cNvSpPr/>
            <p:nvPr userDrawn="1"/>
          </p:nvSpPr>
          <p:spPr>
            <a:xfrm>
              <a:off x="5687616" y="563513"/>
              <a:ext cx="342291" cy="61718"/>
            </a:xfrm>
            <a:prstGeom prst="rect">
              <a:avLst/>
            </a:prstGeom>
            <a:solidFill>
              <a:srgbClr val="23C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1CB644-7E1A-C823-7053-AC93D0A99070}"/>
                </a:ext>
              </a:extLst>
            </p:cNvPr>
            <p:cNvSpPr/>
            <p:nvPr userDrawn="1"/>
          </p:nvSpPr>
          <p:spPr>
            <a:xfrm>
              <a:off x="6051206" y="563513"/>
              <a:ext cx="342291" cy="61718"/>
            </a:xfrm>
            <a:prstGeom prst="rect">
              <a:avLst/>
            </a:prstGeom>
            <a:solidFill>
              <a:srgbClr val="DAC48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51472D-19EA-876E-593A-2886081E658D}"/>
                </a:ext>
              </a:extLst>
            </p:cNvPr>
            <p:cNvSpPr/>
            <p:nvPr userDrawn="1"/>
          </p:nvSpPr>
          <p:spPr>
            <a:xfrm>
              <a:off x="6414796" y="563513"/>
              <a:ext cx="342291" cy="61718"/>
            </a:xfrm>
            <a:prstGeom prst="rect">
              <a:avLst/>
            </a:prstGeom>
            <a:solidFill>
              <a:srgbClr val="FD894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AD2CD6-A11B-8CB4-5F5F-F106DEFB51C6}"/>
                </a:ext>
              </a:extLst>
            </p:cNvPr>
            <p:cNvSpPr/>
            <p:nvPr userDrawn="1"/>
          </p:nvSpPr>
          <p:spPr>
            <a:xfrm>
              <a:off x="7869154" y="563513"/>
              <a:ext cx="342291" cy="61718"/>
            </a:xfrm>
            <a:prstGeom prst="rect">
              <a:avLst/>
            </a:prstGeom>
            <a:solidFill>
              <a:srgbClr val="86A4A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6094EB-808F-B3CE-B223-EFD4CEB7EA16}"/>
                </a:ext>
              </a:extLst>
            </p:cNvPr>
            <p:cNvSpPr/>
            <p:nvPr userDrawn="1"/>
          </p:nvSpPr>
          <p:spPr>
            <a:xfrm>
              <a:off x="7141975" y="563513"/>
              <a:ext cx="342291" cy="61718"/>
            </a:xfrm>
            <a:prstGeom prst="rect">
              <a:avLst/>
            </a:prstGeom>
            <a:solidFill>
              <a:srgbClr val="C644C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5A9376-1CC0-713C-0EC1-E4CE4AE0E0C7}"/>
                </a:ext>
              </a:extLst>
            </p:cNvPr>
            <p:cNvSpPr/>
            <p:nvPr userDrawn="1"/>
          </p:nvSpPr>
          <p:spPr>
            <a:xfrm>
              <a:off x="7505565" y="563513"/>
              <a:ext cx="342291" cy="61718"/>
            </a:xfrm>
            <a:prstGeom prst="rect">
              <a:avLst/>
            </a:prstGeom>
            <a:solidFill>
              <a:srgbClr val="8696F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A732E0-CEF5-B060-88B4-3335FEE4E81E}"/>
                </a:ext>
              </a:extLst>
            </p:cNvPr>
            <p:cNvSpPr/>
            <p:nvPr userDrawn="1"/>
          </p:nvSpPr>
          <p:spPr>
            <a:xfrm>
              <a:off x="6778385" y="563513"/>
              <a:ext cx="342291" cy="61718"/>
            </a:xfrm>
            <a:prstGeom prst="rect">
              <a:avLst/>
            </a:prstGeom>
            <a:solidFill>
              <a:srgbClr val="20D29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A93FA5-3741-D59D-8DD5-E9CA119F818A}"/>
                </a:ext>
              </a:extLst>
            </p:cNvPr>
            <p:cNvSpPr/>
            <p:nvPr userDrawn="1"/>
          </p:nvSpPr>
          <p:spPr>
            <a:xfrm>
              <a:off x="8232744" y="563513"/>
              <a:ext cx="342291" cy="61718"/>
            </a:xfrm>
            <a:prstGeom prst="rect">
              <a:avLst/>
            </a:prstGeom>
            <a:solidFill>
              <a:srgbClr val="F3536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883553-6D93-04F1-4A7B-AE591C9A4450}"/>
                </a:ext>
              </a:extLst>
            </p:cNvPr>
            <p:cNvSpPr/>
            <p:nvPr userDrawn="1"/>
          </p:nvSpPr>
          <p:spPr>
            <a:xfrm>
              <a:off x="8596334" y="563513"/>
              <a:ext cx="342291" cy="61718"/>
            </a:xfrm>
            <a:prstGeom prst="rect">
              <a:avLst/>
            </a:prstGeom>
            <a:solidFill>
              <a:srgbClr val="47B1C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8C17E8-CC75-3A1C-6D51-02752950F5A6}"/>
                </a:ext>
              </a:extLst>
            </p:cNvPr>
            <p:cNvSpPr/>
            <p:nvPr userDrawn="1"/>
          </p:nvSpPr>
          <p:spPr>
            <a:xfrm>
              <a:off x="2778899" y="470925"/>
              <a:ext cx="342291" cy="61718"/>
            </a:xfrm>
            <a:prstGeom prst="rect">
              <a:avLst/>
            </a:prstGeom>
            <a:solidFill>
              <a:srgbClr val="6BB2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3A0F8C-D186-49E5-08A4-A80A7EB9D802}"/>
                </a:ext>
              </a:extLst>
            </p:cNvPr>
            <p:cNvSpPr/>
            <p:nvPr userDrawn="1"/>
          </p:nvSpPr>
          <p:spPr>
            <a:xfrm>
              <a:off x="3142489" y="470925"/>
              <a:ext cx="342291" cy="61718"/>
            </a:xfrm>
            <a:prstGeom prst="rect">
              <a:avLst/>
            </a:prstGeom>
            <a:solidFill>
              <a:srgbClr val="21E17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F61A265-8B73-A9A1-F018-748D2AFC92F2}"/>
                </a:ext>
              </a:extLst>
            </p:cNvPr>
            <p:cNvSpPr/>
            <p:nvPr userDrawn="1"/>
          </p:nvSpPr>
          <p:spPr>
            <a:xfrm>
              <a:off x="3506078" y="470925"/>
              <a:ext cx="342291" cy="61718"/>
            </a:xfrm>
            <a:prstGeom prst="rect">
              <a:avLst/>
            </a:prstGeom>
            <a:solidFill>
              <a:srgbClr val="5FD2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4BEAFC-EB35-53B9-4685-650C30557179}"/>
                </a:ext>
              </a:extLst>
            </p:cNvPr>
            <p:cNvSpPr/>
            <p:nvPr userDrawn="1"/>
          </p:nvSpPr>
          <p:spPr>
            <a:xfrm>
              <a:off x="3869668" y="470925"/>
              <a:ext cx="342291" cy="61718"/>
            </a:xfrm>
            <a:prstGeom prst="rect">
              <a:avLst/>
            </a:prstGeom>
            <a:solidFill>
              <a:srgbClr val="FCD1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5B021B-A696-0585-FAFC-BA80AB5BA11B}"/>
                </a:ext>
              </a:extLst>
            </p:cNvPr>
            <p:cNvSpPr/>
            <p:nvPr userDrawn="1"/>
          </p:nvSpPr>
          <p:spPr>
            <a:xfrm>
              <a:off x="4233258" y="470925"/>
              <a:ext cx="342291" cy="61718"/>
            </a:xfrm>
            <a:prstGeom prst="rect">
              <a:avLst/>
            </a:prstGeom>
            <a:solidFill>
              <a:srgbClr val="C3B5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9CD351-7F91-211E-A690-8395CF669750}"/>
                </a:ext>
              </a:extLst>
            </p:cNvPr>
            <p:cNvSpPr/>
            <p:nvPr userDrawn="1"/>
          </p:nvSpPr>
          <p:spPr>
            <a:xfrm>
              <a:off x="5324027" y="470925"/>
              <a:ext cx="342291" cy="61718"/>
            </a:xfrm>
            <a:prstGeom prst="rect">
              <a:avLst/>
            </a:prstGeom>
            <a:solidFill>
              <a:srgbClr val="EBA3C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896BCD-31A5-1DCB-000B-CEFCCB884283}"/>
                </a:ext>
              </a:extLst>
            </p:cNvPr>
            <p:cNvSpPr/>
            <p:nvPr userDrawn="1"/>
          </p:nvSpPr>
          <p:spPr>
            <a:xfrm>
              <a:off x="4596847" y="470925"/>
              <a:ext cx="342291" cy="61718"/>
            </a:xfrm>
            <a:prstGeom prst="rect">
              <a:avLst/>
            </a:prstGeom>
            <a:solidFill>
              <a:srgbClr val="4DF75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BD5C2C1-6FCF-20F2-88CA-B7B1CE82C227}"/>
                </a:ext>
              </a:extLst>
            </p:cNvPr>
            <p:cNvSpPr/>
            <p:nvPr userDrawn="1"/>
          </p:nvSpPr>
          <p:spPr>
            <a:xfrm>
              <a:off x="5687616" y="470925"/>
              <a:ext cx="342291" cy="61718"/>
            </a:xfrm>
            <a:prstGeom prst="rect">
              <a:avLst/>
            </a:prstGeom>
            <a:solidFill>
              <a:srgbClr val="5CE0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BD30B9-8F74-ABC3-7C5E-A0E6B8A279D9}"/>
                </a:ext>
              </a:extLst>
            </p:cNvPr>
            <p:cNvSpPr/>
            <p:nvPr userDrawn="1"/>
          </p:nvSpPr>
          <p:spPr>
            <a:xfrm>
              <a:off x="6051206" y="470925"/>
              <a:ext cx="342291" cy="61718"/>
            </a:xfrm>
            <a:prstGeom prst="rect">
              <a:avLst/>
            </a:prstGeom>
            <a:solidFill>
              <a:srgbClr val="DED1A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713AA-CE3E-C717-84F6-50FA969423D8}"/>
                </a:ext>
              </a:extLst>
            </p:cNvPr>
            <p:cNvSpPr/>
            <p:nvPr userDrawn="1"/>
          </p:nvSpPr>
          <p:spPr>
            <a:xfrm>
              <a:off x="6414796" y="470925"/>
              <a:ext cx="342291" cy="61718"/>
            </a:xfrm>
            <a:prstGeom prst="rect">
              <a:avLst/>
            </a:prstGeom>
            <a:solidFill>
              <a:srgbClr val="FCB38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33D07D-9911-7A35-0A8A-5BE597E32762}"/>
                </a:ext>
              </a:extLst>
            </p:cNvPr>
            <p:cNvSpPr/>
            <p:nvPr userDrawn="1"/>
          </p:nvSpPr>
          <p:spPr>
            <a:xfrm>
              <a:off x="7869154" y="470925"/>
              <a:ext cx="342291" cy="61718"/>
            </a:xfrm>
            <a:prstGeom prst="rect">
              <a:avLst/>
            </a:prstGeom>
            <a:solidFill>
              <a:srgbClr val="ABB9B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AA3EAB6-D7F7-D5E8-90DA-997D26ADDDAD}"/>
                </a:ext>
              </a:extLst>
            </p:cNvPr>
            <p:cNvSpPr/>
            <p:nvPr userDrawn="1"/>
          </p:nvSpPr>
          <p:spPr>
            <a:xfrm>
              <a:off x="7141975" y="470925"/>
              <a:ext cx="342291" cy="61718"/>
            </a:xfrm>
            <a:prstGeom prst="rect">
              <a:avLst/>
            </a:prstGeom>
            <a:solidFill>
              <a:srgbClr val="DE7A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9F07CE-D722-2109-9BB8-94B922F56730}"/>
                </a:ext>
              </a:extLst>
            </p:cNvPr>
            <p:cNvSpPr/>
            <p:nvPr userDrawn="1"/>
          </p:nvSpPr>
          <p:spPr>
            <a:xfrm>
              <a:off x="7505565" y="470925"/>
              <a:ext cx="342291" cy="61718"/>
            </a:xfrm>
            <a:prstGeom prst="rect">
              <a:avLst/>
            </a:prstGeom>
            <a:solidFill>
              <a:srgbClr val="AFBAF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63BCCB1-726A-BF32-90E9-4F46B3936978}"/>
                </a:ext>
              </a:extLst>
            </p:cNvPr>
            <p:cNvSpPr/>
            <p:nvPr userDrawn="1"/>
          </p:nvSpPr>
          <p:spPr>
            <a:xfrm>
              <a:off x="6778385" y="470925"/>
              <a:ext cx="342291" cy="61718"/>
            </a:xfrm>
            <a:prstGeom prst="rect">
              <a:avLst/>
            </a:prstGeom>
            <a:solidFill>
              <a:srgbClr val="43E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BA77E2C-8E4D-5AFE-2763-4D1E79BC0B99}"/>
                </a:ext>
              </a:extLst>
            </p:cNvPr>
            <p:cNvSpPr/>
            <p:nvPr userDrawn="1"/>
          </p:nvSpPr>
          <p:spPr>
            <a:xfrm>
              <a:off x="8232744" y="470925"/>
              <a:ext cx="342291" cy="61718"/>
            </a:xfrm>
            <a:prstGeom prst="rect">
              <a:avLst/>
            </a:prstGeom>
            <a:solidFill>
              <a:srgbClr val="F58F9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D6ADAB-E2DA-66B0-EE8E-74A0BCC0B833}"/>
                </a:ext>
              </a:extLst>
            </p:cNvPr>
            <p:cNvSpPr/>
            <p:nvPr userDrawn="1"/>
          </p:nvSpPr>
          <p:spPr>
            <a:xfrm>
              <a:off x="8596334" y="470925"/>
              <a:ext cx="342291" cy="61718"/>
            </a:xfrm>
            <a:prstGeom prst="rect">
              <a:avLst/>
            </a:prstGeom>
            <a:solidFill>
              <a:srgbClr val="8BCAD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FD4B775-3713-F172-441A-CE9421AC6E0C}"/>
                </a:ext>
              </a:extLst>
            </p:cNvPr>
            <p:cNvSpPr/>
            <p:nvPr userDrawn="1"/>
          </p:nvSpPr>
          <p:spPr>
            <a:xfrm>
              <a:off x="2778899" y="378338"/>
              <a:ext cx="342291" cy="61718"/>
            </a:xfrm>
            <a:prstGeom prst="rect">
              <a:avLst/>
            </a:prstGeom>
            <a:solidFill>
              <a:srgbClr val="AAD3F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939F5E-7FEA-DD51-B48C-BE99213329C2}"/>
                </a:ext>
              </a:extLst>
            </p:cNvPr>
            <p:cNvSpPr/>
            <p:nvPr userDrawn="1"/>
          </p:nvSpPr>
          <p:spPr>
            <a:xfrm>
              <a:off x="3142489" y="378338"/>
              <a:ext cx="342291" cy="61718"/>
            </a:xfrm>
            <a:prstGeom prst="rect">
              <a:avLst/>
            </a:prstGeom>
            <a:solidFill>
              <a:srgbClr val="7EEA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E2F214F-728F-8D0A-0FF2-6ED78C7893B1}"/>
                </a:ext>
              </a:extLst>
            </p:cNvPr>
            <p:cNvSpPr/>
            <p:nvPr userDrawn="1"/>
          </p:nvSpPr>
          <p:spPr>
            <a:xfrm>
              <a:off x="3506078" y="378338"/>
              <a:ext cx="342291" cy="61718"/>
            </a:xfrm>
            <a:prstGeom prst="rect">
              <a:avLst/>
            </a:prstGeom>
            <a:solidFill>
              <a:srgbClr val="9AE2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E12C97-FDA0-59E2-A3B8-4388A045FC7D}"/>
                </a:ext>
              </a:extLst>
            </p:cNvPr>
            <p:cNvSpPr/>
            <p:nvPr userDrawn="1"/>
          </p:nvSpPr>
          <p:spPr>
            <a:xfrm>
              <a:off x="3869668" y="378338"/>
              <a:ext cx="342291" cy="61718"/>
            </a:xfrm>
            <a:prstGeom prst="rect">
              <a:avLst/>
            </a:prstGeom>
            <a:solidFill>
              <a:srgbClr val="FDE1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4CF6255-BE7A-037B-B600-261606D7C480}"/>
                </a:ext>
              </a:extLst>
            </p:cNvPr>
            <p:cNvSpPr/>
            <p:nvPr userDrawn="1"/>
          </p:nvSpPr>
          <p:spPr>
            <a:xfrm>
              <a:off x="4233258" y="378338"/>
              <a:ext cx="342291" cy="61718"/>
            </a:xfrm>
            <a:prstGeom prst="rect">
              <a:avLst/>
            </a:prstGeom>
            <a:solidFill>
              <a:srgbClr val="D9D2D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FC5848-0D46-1E30-D0AE-FFA4C937A9BB}"/>
                </a:ext>
              </a:extLst>
            </p:cNvPr>
            <p:cNvSpPr/>
            <p:nvPr userDrawn="1"/>
          </p:nvSpPr>
          <p:spPr>
            <a:xfrm>
              <a:off x="5324027" y="378338"/>
              <a:ext cx="342291" cy="61718"/>
            </a:xfrm>
            <a:prstGeom prst="rect">
              <a:avLst/>
            </a:prstGeom>
            <a:solidFill>
              <a:srgbClr val="F2CAD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5BAE79B-9A43-AD89-B014-A7DB9644A791}"/>
                </a:ext>
              </a:extLst>
            </p:cNvPr>
            <p:cNvSpPr/>
            <p:nvPr userDrawn="1"/>
          </p:nvSpPr>
          <p:spPr>
            <a:xfrm>
              <a:off x="4596847" y="378338"/>
              <a:ext cx="342291" cy="61718"/>
            </a:xfrm>
            <a:prstGeom prst="rect">
              <a:avLst/>
            </a:prstGeom>
            <a:solidFill>
              <a:srgbClr val="91F99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4A841AC-1C6E-A3A7-E2DD-6D0BF2B12369}"/>
                </a:ext>
              </a:extLst>
            </p:cNvPr>
            <p:cNvSpPr/>
            <p:nvPr userDrawn="1"/>
          </p:nvSpPr>
          <p:spPr>
            <a:xfrm>
              <a:off x="5687616" y="378338"/>
              <a:ext cx="342291" cy="61718"/>
            </a:xfrm>
            <a:prstGeom prst="rect">
              <a:avLst/>
            </a:prstGeom>
            <a:solidFill>
              <a:srgbClr val="8DE7E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14E8831-056A-424D-7E66-71B54A19D890}"/>
                </a:ext>
              </a:extLst>
            </p:cNvPr>
            <p:cNvSpPr/>
            <p:nvPr userDrawn="1"/>
          </p:nvSpPr>
          <p:spPr>
            <a:xfrm>
              <a:off x="6051206" y="378338"/>
              <a:ext cx="342291" cy="61718"/>
            </a:xfrm>
            <a:prstGeom prst="rect">
              <a:avLst/>
            </a:prstGeom>
            <a:solidFill>
              <a:srgbClr val="ECDEB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pPr lvl="0"/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2B3AA76-1EDC-9346-DB79-4995B1F5419C}"/>
                </a:ext>
              </a:extLst>
            </p:cNvPr>
            <p:cNvSpPr/>
            <p:nvPr userDrawn="1"/>
          </p:nvSpPr>
          <p:spPr>
            <a:xfrm>
              <a:off x="6414796" y="378338"/>
              <a:ext cx="342291" cy="61718"/>
            </a:xfrm>
            <a:prstGeom prst="rect">
              <a:avLst/>
            </a:prstGeom>
            <a:solidFill>
              <a:srgbClr val="FDD4B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01F313-7951-4EAF-3BC4-EFFFD6C32071}"/>
                </a:ext>
              </a:extLst>
            </p:cNvPr>
            <p:cNvSpPr/>
            <p:nvPr userDrawn="1"/>
          </p:nvSpPr>
          <p:spPr>
            <a:xfrm>
              <a:off x="7869154" y="378338"/>
              <a:ext cx="342291" cy="61718"/>
            </a:xfrm>
            <a:prstGeom prst="rect">
              <a:avLst/>
            </a:prstGeom>
            <a:solidFill>
              <a:srgbClr val="C7CDC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D45BFA-533D-C8E6-5B8A-F64A528CDC93}"/>
                </a:ext>
              </a:extLst>
            </p:cNvPr>
            <p:cNvSpPr/>
            <p:nvPr userDrawn="1"/>
          </p:nvSpPr>
          <p:spPr>
            <a:xfrm>
              <a:off x="7141975" y="378338"/>
              <a:ext cx="342291" cy="61718"/>
            </a:xfrm>
            <a:prstGeom prst="rect">
              <a:avLst/>
            </a:prstGeom>
            <a:solidFill>
              <a:srgbClr val="F3B7F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2FA85D-93B6-01C4-508D-250E1AC14AC2}"/>
                </a:ext>
              </a:extLst>
            </p:cNvPr>
            <p:cNvSpPr/>
            <p:nvPr userDrawn="1"/>
          </p:nvSpPr>
          <p:spPr>
            <a:xfrm>
              <a:off x="7505565" y="378338"/>
              <a:ext cx="342291" cy="61718"/>
            </a:xfrm>
            <a:prstGeom prst="rect">
              <a:avLst/>
            </a:prstGeom>
            <a:solidFill>
              <a:srgbClr val="CED5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FB48CB4-3646-F793-DFD8-84F836CA77D2}"/>
                </a:ext>
              </a:extLst>
            </p:cNvPr>
            <p:cNvSpPr/>
            <p:nvPr userDrawn="1"/>
          </p:nvSpPr>
          <p:spPr>
            <a:xfrm>
              <a:off x="6778385" y="378338"/>
              <a:ext cx="342291" cy="61718"/>
            </a:xfrm>
            <a:prstGeom prst="rect">
              <a:avLst/>
            </a:prstGeom>
            <a:solidFill>
              <a:srgbClr val="8EF4D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0FC4DA5-7FF1-0AD7-588E-E68AF443BA25}"/>
                </a:ext>
              </a:extLst>
            </p:cNvPr>
            <p:cNvSpPr/>
            <p:nvPr userDrawn="1"/>
          </p:nvSpPr>
          <p:spPr>
            <a:xfrm>
              <a:off x="8232744" y="378338"/>
              <a:ext cx="342291" cy="61718"/>
            </a:xfrm>
            <a:prstGeom prst="rect">
              <a:avLst/>
            </a:prstGeom>
            <a:solidFill>
              <a:srgbClr val="F9C9C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42699A5-F80D-F764-0F74-9D80CDA316D3}"/>
                </a:ext>
              </a:extLst>
            </p:cNvPr>
            <p:cNvSpPr/>
            <p:nvPr userDrawn="1"/>
          </p:nvSpPr>
          <p:spPr>
            <a:xfrm>
              <a:off x="8596334" y="378338"/>
              <a:ext cx="342291" cy="61718"/>
            </a:xfrm>
            <a:prstGeom prst="rect">
              <a:avLst/>
            </a:prstGeom>
            <a:solidFill>
              <a:srgbClr val="BADCE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3283AB-1197-B27D-668C-DDA915E3E065}"/>
                </a:ext>
              </a:extLst>
            </p:cNvPr>
            <p:cNvSpPr/>
            <p:nvPr userDrawn="1"/>
          </p:nvSpPr>
          <p:spPr>
            <a:xfrm>
              <a:off x="2778899" y="285750"/>
              <a:ext cx="342291" cy="61718"/>
            </a:xfrm>
            <a:prstGeom prst="rect">
              <a:avLst/>
            </a:prstGeom>
            <a:solidFill>
              <a:srgbClr val="D1E6F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4A578C0-3E4E-514C-7A9E-01805E75E655}"/>
                </a:ext>
              </a:extLst>
            </p:cNvPr>
            <p:cNvSpPr/>
            <p:nvPr userDrawn="1"/>
          </p:nvSpPr>
          <p:spPr>
            <a:xfrm>
              <a:off x="3142489" y="285750"/>
              <a:ext cx="342291" cy="61718"/>
            </a:xfrm>
            <a:prstGeom prst="rect">
              <a:avLst/>
            </a:prstGeom>
            <a:solidFill>
              <a:srgbClr val="BEF0D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FCBEFD-24C4-66D3-B1F5-EFE4554714FE}"/>
                </a:ext>
              </a:extLst>
            </p:cNvPr>
            <p:cNvSpPr/>
            <p:nvPr userDrawn="1"/>
          </p:nvSpPr>
          <p:spPr>
            <a:xfrm>
              <a:off x="3506078" y="285750"/>
              <a:ext cx="342291" cy="61718"/>
            </a:xfrm>
            <a:prstGeom prst="rect">
              <a:avLst/>
            </a:prstGeom>
            <a:solidFill>
              <a:srgbClr val="C1EDF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6CC25A8-3965-8584-6310-DF0E7616324B}"/>
                </a:ext>
              </a:extLst>
            </p:cNvPr>
            <p:cNvSpPr/>
            <p:nvPr userDrawn="1"/>
          </p:nvSpPr>
          <p:spPr>
            <a:xfrm>
              <a:off x="3869668" y="285750"/>
              <a:ext cx="342291" cy="61718"/>
            </a:xfrm>
            <a:prstGeom prst="rect">
              <a:avLst/>
            </a:prstGeom>
            <a:solidFill>
              <a:srgbClr val="FDEAD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5132D1-5534-7FA5-D71F-03052B7EB94C}"/>
                </a:ext>
              </a:extLst>
            </p:cNvPr>
            <p:cNvSpPr/>
            <p:nvPr userDrawn="1"/>
          </p:nvSpPr>
          <p:spPr>
            <a:xfrm>
              <a:off x="4233258" y="285750"/>
              <a:ext cx="342291" cy="61718"/>
            </a:xfrm>
            <a:prstGeom prst="rect">
              <a:avLst/>
            </a:prstGeom>
            <a:solidFill>
              <a:srgbClr val="E7E4E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921B70-9508-DE2A-4ABC-D76A4AB06BFA}"/>
                </a:ext>
              </a:extLst>
            </p:cNvPr>
            <p:cNvSpPr/>
            <p:nvPr userDrawn="1"/>
          </p:nvSpPr>
          <p:spPr>
            <a:xfrm>
              <a:off x="5324027" y="285750"/>
              <a:ext cx="342291" cy="61718"/>
            </a:xfrm>
            <a:prstGeom prst="rect">
              <a:avLst/>
            </a:prstGeom>
            <a:solidFill>
              <a:srgbClr val="F7E2E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E1850D0-1365-5687-4F4A-C0CF1C8CCFDC}"/>
                </a:ext>
              </a:extLst>
            </p:cNvPr>
            <p:cNvSpPr/>
            <p:nvPr userDrawn="1"/>
          </p:nvSpPr>
          <p:spPr>
            <a:xfrm>
              <a:off x="4596847" y="285750"/>
              <a:ext cx="342291" cy="61718"/>
            </a:xfrm>
            <a:prstGeom prst="rect">
              <a:avLst/>
            </a:prstGeom>
            <a:solidFill>
              <a:srgbClr val="C3FBC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4D8032A-4370-7090-98F3-21E0B32343C5}"/>
                </a:ext>
              </a:extLst>
            </p:cNvPr>
            <p:cNvSpPr/>
            <p:nvPr userDrawn="1"/>
          </p:nvSpPr>
          <p:spPr>
            <a:xfrm>
              <a:off x="5687616" y="285750"/>
              <a:ext cx="342291" cy="61718"/>
            </a:xfrm>
            <a:prstGeom prst="rect">
              <a:avLst/>
            </a:prstGeom>
            <a:solidFill>
              <a:srgbClr val="BDF0E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5CE93E-218D-C028-CB71-0901E3E3F3C3}"/>
                </a:ext>
              </a:extLst>
            </p:cNvPr>
            <p:cNvSpPr/>
            <p:nvPr userDrawn="1"/>
          </p:nvSpPr>
          <p:spPr>
            <a:xfrm>
              <a:off x="6051206" y="285750"/>
              <a:ext cx="342291" cy="61718"/>
            </a:xfrm>
            <a:prstGeom prst="rect">
              <a:avLst/>
            </a:prstGeom>
            <a:solidFill>
              <a:srgbClr val="EDEBD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484EB28-AC85-EC83-8EB2-45C7A9F65945}"/>
                </a:ext>
              </a:extLst>
            </p:cNvPr>
            <p:cNvSpPr/>
            <p:nvPr userDrawn="1"/>
          </p:nvSpPr>
          <p:spPr>
            <a:xfrm>
              <a:off x="6414796" y="285750"/>
              <a:ext cx="342291" cy="61718"/>
            </a:xfrm>
            <a:prstGeom prst="rect">
              <a:avLst/>
            </a:prstGeom>
            <a:solidFill>
              <a:srgbClr val="FDE6D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B6DB3B-9448-929B-811A-FDB9B8A796A7}"/>
                </a:ext>
              </a:extLst>
            </p:cNvPr>
            <p:cNvSpPr/>
            <p:nvPr userDrawn="1"/>
          </p:nvSpPr>
          <p:spPr>
            <a:xfrm>
              <a:off x="7869154" y="285750"/>
              <a:ext cx="342291" cy="61718"/>
            </a:xfrm>
            <a:prstGeom prst="rect">
              <a:avLst/>
            </a:prstGeom>
            <a:solidFill>
              <a:srgbClr val="E0E1E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92DE445-A211-1FB8-A865-515A60A90392}"/>
                </a:ext>
              </a:extLst>
            </p:cNvPr>
            <p:cNvSpPr/>
            <p:nvPr userDrawn="1"/>
          </p:nvSpPr>
          <p:spPr>
            <a:xfrm>
              <a:off x="7141975" y="285750"/>
              <a:ext cx="342291" cy="61718"/>
            </a:xfrm>
            <a:prstGeom prst="rect">
              <a:avLst/>
            </a:prstGeom>
            <a:solidFill>
              <a:srgbClr val="EEDBE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3E85A23-27F0-D777-A631-4A9850B6798F}"/>
                </a:ext>
              </a:extLst>
            </p:cNvPr>
            <p:cNvSpPr/>
            <p:nvPr userDrawn="1"/>
          </p:nvSpPr>
          <p:spPr>
            <a:xfrm>
              <a:off x="7505565" y="285750"/>
              <a:ext cx="342291" cy="61718"/>
            </a:xfrm>
            <a:prstGeom prst="rect">
              <a:avLst/>
            </a:prstGeom>
            <a:solidFill>
              <a:srgbClr val="E5E8F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6885F0-CF44-B9C6-E906-974F3ED0F7B3}"/>
                </a:ext>
              </a:extLst>
            </p:cNvPr>
            <p:cNvSpPr/>
            <p:nvPr userDrawn="1"/>
          </p:nvSpPr>
          <p:spPr>
            <a:xfrm>
              <a:off x="6778385" y="285750"/>
              <a:ext cx="342291" cy="61718"/>
            </a:xfrm>
            <a:prstGeom prst="rect">
              <a:avLst/>
            </a:prstGeom>
            <a:solidFill>
              <a:srgbClr val="B9ECD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3A0D557-500C-8BAE-C3F3-FF3714DE5344}"/>
                </a:ext>
              </a:extLst>
            </p:cNvPr>
            <p:cNvSpPr/>
            <p:nvPr userDrawn="1"/>
          </p:nvSpPr>
          <p:spPr>
            <a:xfrm>
              <a:off x="8232744" y="285750"/>
              <a:ext cx="342291" cy="61718"/>
            </a:xfrm>
            <a:prstGeom prst="rect">
              <a:avLst/>
            </a:prstGeom>
            <a:solidFill>
              <a:srgbClr val="FBE4E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201867B-4417-F090-3499-9FDC6DC799FA}"/>
                </a:ext>
              </a:extLst>
            </p:cNvPr>
            <p:cNvSpPr/>
            <p:nvPr userDrawn="1"/>
          </p:nvSpPr>
          <p:spPr>
            <a:xfrm>
              <a:off x="8596334" y="285750"/>
              <a:ext cx="342291" cy="61718"/>
            </a:xfrm>
            <a:prstGeom prst="rect">
              <a:avLst/>
            </a:prstGeom>
            <a:solidFill>
              <a:srgbClr val="D8EAE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16E9B76-A32C-A50A-2EFB-2A0C70D85FD2}"/>
                </a:ext>
              </a:extLst>
            </p:cNvPr>
            <p:cNvSpPr/>
            <p:nvPr userDrawn="1"/>
          </p:nvSpPr>
          <p:spPr>
            <a:xfrm>
              <a:off x="2778899" y="810406"/>
              <a:ext cx="342291" cy="61718"/>
            </a:xfrm>
            <a:prstGeom prst="rect">
              <a:avLst/>
            </a:prstGeom>
            <a:solidFill>
              <a:srgbClr val="13538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1AB7E9A-A790-5E55-240E-68618CFEF2EA}"/>
                </a:ext>
              </a:extLst>
            </p:cNvPr>
            <p:cNvSpPr/>
            <p:nvPr userDrawn="1"/>
          </p:nvSpPr>
          <p:spPr>
            <a:xfrm>
              <a:off x="3142489" y="810406"/>
              <a:ext cx="342291" cy="61718"/>
            </a:xfrm>
            <a:prstGeom prst="rect">
              <a:avLst/>
            </a:prstGeom>
            <a:solidFill>
              <a:srgbClr val="036F3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CCD6DC1-AF3B-8EB6-39A7-B1B7901C7CC8}"/>
                </a:ext>
              </a:extLst>
            </p:cNvPr>
            <p:cNvSpPr/>
            <p:nvPr userDrawn="1"/>
          </p:nvSpPr>
          <p:spPr>
            <a:xfrm>
              <a:off x="3506078" y="810406"/>
              <a:ext cx="342291" cy="61718"/>
            </a:xfrm>
            <a:prstGeom prst="rect">
              <a:avLst/>
            </a:prstGeom>
            <a:solidFill>
              <a:srgbClr val="0584B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6AAD0A-318E-7810-C5C7-962C7A42BC0E}"/>
                </a:ext>
              </a:extLst>
            </p:cNvPr>
            <p:cNvSpPr/>
            <p:nvPr userDrawn="1"/>
          </p:nvSpPr>
          <p:spPr>
            <a:xfrm>
              <a:off x="3869668" y="810406"/>
              <a:ext cx="342291" cy="61718"/>
            </a:xfrm>
            <a:prstGeom prst="rect">
              <a:avLst/>
            </a:prstGeom>
            <a:solidFill>
              <a:srgbClr val="D7790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EC8FC59-6837-26CA-C949-AFB271D8551A}"/>
                </a:ext>
              </a:extLst>
            </p:cNvPr>
            <p:cNvSpPr/>
            <p:nvPr userDrawn="1"/>
          </p:nvSpPr>
          <p:spPr>
            <a:xfrm>
              <a:off x="4233258" y="810406"/>
              <a:ext cx="342291" cy="61718"/>
            </a:xfrm>
            <a:prstGeom prst="rect">
              <a:avLst/>
            </a:prstGeom>
            <a:solidFill>
              <a:srgbClr val="68569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FBF9FD-C13E-DBD1-83FE-B88342F9375D}"/>
                </a:ext>
              </a:extLst>
            </p:cNvPr>
            <p:cNvSpPr/>
            <p:nvPr userDrawn="1"/>
          </p:nvSpPr>
          <p:spPr>
            <a:xfrm>
              <a:off x="5324027" y="810406"/>
              <a:ext cx="342291" cy="61718"/>
            </a:xfrm>
            <a:prstGeom prst="rect">
              <a:avLst/>
            </a:prstGeom>
            <a:solidFill>
              <a:srgbClr val="B9236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A4DCB75-6F2C-B26D-DC77-2DB7138A867F}"/>
                </a:ext>
              </a:extLst>
            </p:cNvPr>
            <p:cNvSpPr/>
            <p:nvPr userDrawn="1"/>
          </p:nvSpPr>
          <p:spPr>
            <a:xfrm>
              <a:off x="4596847" y="810406"/>
              <a:ext cx="342291" cy="61718"/>
            </a:xfrm>
            <a:prstGeom prst="rect">
              <a:avLst/>
            </a:prstGeom>
            <a:solidFill>
              <a:srgbClr val="0A981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FCFA67A-BD78-150E-F48F-1207B32D9A2A}"/>
                </a:ext>
              </a:extLst>
            </p:cNvPr>
            <p:cNvSpPr/>
            <p:nvPr userDrawn="1"/>
          </p:nvSpPr>
          <p:spPr>
            <a:xfrm>
              <a:off x="5687616" y="810406"/>
              <a:ext cx="342291" cy="61718"/>
            </a:xfrm>
            <a:prstGeom prst="rect">
              <a:avLst/>
            </a:prstGeom>
            <a:solidFill>
              <a:srgbClr val="1B8B8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F1A0FD9-17EB-9223-02BB-A638A4CDBECD}"/>
                </a:ext>
              </a:extLst>
            </p:cNvPr>
            <p:cNvSpPr/>
            <p:nvPr userDrawn="1"/>
          </p:nvSpPr>
          <p:spPr>
            <a:xfrm>
              <a:off x="6051206" y="810406"/>
              <a:ext cx="342291" cy="61718"/>
            </a:xfrm>
            <a:prstGeom prst="rect">
              <a:avLst/>
            </a:prstGeom>
            <a:solidFill>
              <a:srgbClr val="A5924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6A791E0-02D2-D2B9-6BEA-46D4396B391E}"/>
                </a:ext>
              </a:extLst>
            </p:cNvPr>
            <p:cNvSpPr/>
            <p:nvPr userDrawn="1"/>
          </p:nvSpPr>
          <p:spPr>
            <a:xfrm>
              <a:off x="6414796" y="810406"/>
              <a:ext cx="342291" cy="61718"/>
            </a:xfrm>
            <a:prstGeom prst="rect">
              <a:avLst/>
            </a:prstGeom>
            <a:solidFill>
              <a:srgbClr val="D14D0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1ECDEA4-18A2-72A5-CAB2-E729953F0935}"/>
                </a:ext>
              </a:extLst>
            </p:cNvPr>
            <p:cNvSpPr/>
            <p:nvPr userDrawn="1"/>
          </p:nvSpPr>
          <p:spPr>
            <a:xfrm>
              <a:off x="7869154" y="810406"/>
              <a:ext cx="342291" cy="61718"/>
            </a:xfrm>
            <a:prstGeom prst="rect">
              <a:avLst/>
            </a:prstGeom>
            <a:solidFill>
              <a:srgbClr val="546B7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EB5339D-B350-F8A1-BFC1-ABCD41E1BDBF}"/>
                </a:ext>
              </a:extLst>
            </p:cNvPr>
            <p:cNvSpPr/>
            <p:nvPr userDrawn="1"/>
          </p:nvSpPr>
          <p:spPr>
            <a:xfrm>
              <a:off x="7141975" y="810406"/>
              <a:ext cx="342291" cy="61718"/>
            </a:xfrm>
            <a:prstGeom prst="rect">
              <a:avLst/>
            </a:prstGeom>
            <a:solidFill>
              <a:srgbClr val="7E2E7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9D86B23-2EA4-0051-BF94-0099B637FAD2}"/>
                </a:ext>
              </a:extLst>
            </p:cNvPr>
            <p:cNvSpPr/>
            <p:nvPr userDrawn="1"/>
          </p:nvSpPr>
          <p:spPr>
            <a:xfrm>
              <a:off x="7505565" y="810406"/>
              <a:ext cx="342291" cy="61718"/>
            </a:xfrm>
            <a:prstGeom prst="rect">
              <a:avLst/>
            </a:prstGeom>
            <a:solidFill>
              <a:srgbClr val="3E54D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12A27F2-7B8A-249A-91F3-53D141463243}"/>
                </a:ext>
              </a:extLst>
            </p:cNvPr>
            <p:cNvSpPr/>
            <p:nvPr userDrawn="1"/>
          </p:nvSpPr>
          <p:spPr>
            <a:xfrm>
              <a:off x="6778385" y="810406"/>
              <a:ext cx="342291" cy="61718"/>
            </a:xfrm>
            <a:prstGeom prst="rect">
              <a:avLst/>
            </a:prstGeom>
            <a:solidFill>
              <a:srgbClr val="178D6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FA29157-AA47-033F-7D6F-C929EC271332}"/>
                </a:ext>
              </a:extLst>
            </p:cNvPr>
            <p:cNvSpPr/>
            <p:nvPr userDrawn="1"/>
          </p:nvSpPr>
          <p:spPr>
            <a:xfrm>
              <a:off x="8232744" y="810406"/>
              <a:ext cx="342291" cy="61718"/>
            </a:xfrm>
            <a:prstGeom prst="rect">
              <a:avLst/>
            </a:prstGeom>
            <a:solidFill>
              <a:srgbClr val="D513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D284CF3-FCE7-4677-4542-449F05F57498}"/>
                </a:ext>
              </a:extLst>
            </p:cNvPr>
            <p:cNvSpPr/>
            <p:nvPr userDrawn="1"/>
          </p:nvSpPr>
          <p:spPr>
            <a:xfrm>
              <a:off x="8596334" y="810406"/>
              <a:ext cx="342291" cy="61718"/>
            </a:xfrm>
            <a:prstGeom prst="rect">
              <a:avLst/>
            </a:prstGeom>
            <a:solidFill>
              <a:srgbClr val="3588A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FF1CD5D-894C-32CA-28ED-13B13F049B99}"/>
                </a:ext>
              </a:extLst>
            </p:cNvPr>
            <p:cNvSpPr/>
            <p:nvPr userDrawn="1"/>
          </p:nvSpPr>
          <p:spPr>
            <a:xfrm>
              <a:off x="2778899" y="902994"/>
              <a:ext cx="342291" cy="61718"/>
            </a:xfrm>
            <a:prstGeom prst="rect">
              <a:avLst/>
            </a:prstGeom>
            <a:solidFill>
              <a:srgbClr val="13426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4CB373-C18A-8E3C-7AD4-CA9E4704BECE}"/>
                </a:ext>
              </a:extLst>
            </p:cNvPr>
            <p:cNvSpPr/>
            <p:nvPr userDrawn="1"/>
          </p:nvSpPr>
          <p:spPr>
            <a:xfrm>
              <a:off x="3142489" y="902994"/>
              <a:ext cx="342291" cy="61718"/>
            </a:xfrm>
            <a:prstGeom prst="rect">
              <a:avLst/>
            </a:prstGeom>
            <a:solidFill>
              <a:srgbClr val="04502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5076FB6-CD27-25CF-020D-DE5D75953C4E}"/>
                </a:ext>
              </a:extLst>
            </p:cNvPr>
            <p:cNvSpPr/>
            <p:nvPr userDrawn="1"/>
          </p:nvSpPr>
          <p:spPr>
            <a:xfrm>
              <a:off x="3506078" y="902994"/>
              <a:ext cx="342291" cy="61718"/>
            </a:xfrm>
            <a:prstGeom prst="rect">
              <a:avLst/>
            </a:prstGeom>
            <a:solidFill>
              <a:srgbClr val="08618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930613F-52C9-C1A6-9DD3-DA9C03B92256}"/>
                </a:ext>
              </a:extLst>
            </p:cNvPr>
            <p:cNvSpPr/>
            <p:nvPr userDrawn="1"/>
          </p:nvSpPr>
          <p:spPr>
            <a:xfrm>
              <a:off x="3869668" y="902994"/>
              <a:ext cx="342291" cy="61718"/>
            </a:xfrm>
            <a:prstGeom prst="rect">
              <a:avLst/>
            </a:prstGeom>
            <a:solidFill>
              <a:srgbClr val="9959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92CB99-357B-DD28-F4F1-97D8F8F5B4F0}"/>
                </a:ext>
              </a:extLst>
            </p:cNvPr>
            <p:cNvSpPr/>
            <p:nvPr userDrawn="1"/>
          </p:nvSpPr>
          <p:spPr>
            <a:xfrm>
              <a:off x="4233258" y="902994"/>
              <a:ext cx="342291" cy="61718"/>
            </a:xfrm>
            <a:prstGeom prst="rect">
              <a:avLst/>
            </a:prstGeom>
            <a:solidFill>
              <a:srgbClr val="554777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FD9DF48-5FCA-BEB9-8481-697B6D4FF768}"/>
                </a:ext>
              </a:extLst>
            </p:cNvPr>
            <p:cNvSpPr/>
            <p:nvPr userDrawn="1"/>
          </p:nvSpPr>
          <p:spPr>
            <a:xfrm>
              <a:off x="5324027" y="902994"/>
              <a:ext cx="342291" cy="61718"/>
            </a:xfrm>
            <a:prstGeom prst="rect">
              <a:avLst/>
            </a:prstGeom>
            <a:solidFill>
              <a:srgbClr val="8C2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957E469-0339-0CB8-ED15-819198BF6795}"/>
                </a:ext>
              </a:extLst>
            </p:cNvPr>
            <p:cNvSpPr/>
            <p:nvPr userDrawn="1"/>
          </p:nvSpPr>
          <p:spPr>
            <a:xfrm>
              <a:off x="4596847" y="902994"/>
              <a:ext cx="342291" cy="61718"/>
            </a:xfrm>
            <a:prstGeom prst="rect">
              <a:avLst/>
            </a:prstGeom>
            <a:solidFill>
              <a:srgbClr val="0C7213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15255C9-99EC-34EA-007B-9967FBC08714}"/>
                </a:ext>
              </a:extLst>
            </p:cNvPr>
            <p:cNvSpPr/>
            <p:nvPr userDrawn="1"/>
          </p:nvSpPr>
          <p:spPr>
            <a:xfrm>
              <a:off x="5687616" y="902994"/>
              <a:ext cx="342291" cy="61718"/>
            </a:xfrm>
            <a:prstGeom prst="rect">
              <a:avLst/>
            </a:prstGeom>
            <a:solidFill>
              <a:srgbClr val="1A6C6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45CDC5-B661-EDAB-E9FD-62BEB6949984}"/>
                </a:ext>
              </a:extLst>
            </p:cNvPr>
            <p:cNvSpPr/>
            <p:nvPr userDrawn="1"/>
          </p:nvSpPr>
          <p:spPr>
            <a:xfrm>
              <a:off x="6051206" y="902994"/>
              <a:ext cx="342291" cy="61718"/>
            </a:xfrm>
            <a:prstGeom prst="rect">
              <a:avLst/>
            </a:prstGeom>
            <a:solidFill>
              <a:srgbClr val="7B6C3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70075C4-702E-E656-D4ED-9D38F936F4DF}"/>
                </a:ext>
              </a:extLst>
            </p:cNvPr>
            <p:cNvSpPr/>
            <p:nvPr userDrawn="1"/>
          </p:nvSpPr>
          <p:spPr>
            <a:xfrm>
              <a:off x="6414796" y="902994"/>
              <a:ext cx="342291" cy="61718"/>
            </a:xfrm>
            <a:prstGeom prst="rect">
              <a:avLst/>
            </a:prstGeom>
            <a:solidFill>
              <a:srgbClr val="A94005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FB010B7-0A4C-0A9B-B503-4D09F2520094}"/>
                </a:ext>
              </a:extLst>
            </p:cNvPr>
            <p:cNvSpPr/>
            <p:nvPr userDrawn="1"/>
          </p:nvSpPr>
          <p:spPr>
            <a:xfrm>
              <a:off x="7869154" y="902994"/>
              <a:ext cx="342291" cy="61718"/>
            </a:xfrm>
            <a:prstGeom prst="rect">
              <a:avLst/>
            </a:prstGeom>
            <a:solidFill>
              <a:srgbClr val="3A4B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ECFAAB4-7512-065A-4DC2-B6EF78CD7E88}"/>
                </a:ext>
              </a:extLst>
            </p:cNvPr>
            <p:cNvSpPr/>
            <p:nvPr userDrawn="1"/>
          </p:nvSpPr>
          <p:spPr>
            <a:xfrm>
              <a:off x="7141975" y="902994"/>
              <a:ext cx="342291" cy="61718"/>
            </a:xfrm>
            <a:prstGeom prst="rect">
              <a:avLst/>
            </a:prstGeom>
            <a:solidFill>
              <a:srgbClr val="642A6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6A6BBD9-1C93-8205-AD56-4AB1EB72A4F0}"/>
                </a:ext>
              </a:extLst>
            </p:cNvPr>
            <p:cNvSpPr/>
            <p:nvPr userDrawn="1"/>
          </p:nvSpPr>
          <p:spPr>
            <a:xfrm>
              <a:off x="7505565" y="902994"/>
              <a:ext cx="342291" cy="61718"/>
            </a:xfrm>
            <a:prstGeom prst="rect">
              <a:avLst/>
            </a:prstGeom>
            <a:solidFill>
              <a:srgbClr val="33408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B942581-7DF8-6ACA-6EC9-B9AEDB8E8324}"/>
                </a:ext>
              </a:extLst>
            </p:cNvPr>
            <p:cNvSpPr/>
            <p:nvPr userDrawn="1"/>
          </p:nvSpPr>
          <p:spPr>
            <a:xfrm>
              <a:off x="6778385" y="902994"/>
              <a:ext cx="342291" cy="61718"/>
            </a:xfrm>
            <a:prstGeom prst="rect">
              <a:avLst/>
            </a:prstGeom>
            <a:solidFill>
              <a:srgbClr val="11634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8D6726B-E730-4751-47A9-4FA8C736E178}"/>
                </a:ext>
              </a:extLst>
            </p:cNvPr>
            <p:cNvSpPr/>
            <p:nvPr userDrawn="1"/>
          </p:nvSpPr>
          <p:spPr>
            <a:xfrm>
              <a:off x="8232744" y="902994"/>
              <a:ext cx="342291" cy="61718"/>
            </a:xfrm>
            <a:prstGeom prst="rect">
              <a:avLst/>
            </a:prstGeom>
            <a:solidFill>
              <a:srgbClr val="96141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6E7449-3526-ECD4-B594-55D881937691}"/>
                </a:ext>
              </a:extLst>
            </p:cNvPr>
            <p:cNvSpPr/>
            <p:nvPr userDrawn="1"/>
          </p:nvSpPr>
          <p:spPr>
            <a:xfrm>
              <a:off x="8596334" y="902994"/>
              <a:ext cx="342291" cy="61718"/>
            </a:xfrm>
            <a:prstGeom prst="rect">
              <a:avLst/>
            </a:prstGeom>
            <a:solidFill>
              <a:srgbClr val="2A6478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B77CCB2-6493-72C1-AD25-ECFA0167F076}"/>
                </a:ext>
              </a:extLst>
            </p:cNvPr>
            <p:cNvSpPr/>
            <p:nvPr userDrawn="1"/>
          </p:nvSpPr>
          <p:spPr>
            <a:xfrm>
              <a:off x="2778899" y="995582"/>
              <a:ext cx="342291" cy="61718"/>
            </a:xfrm>
            <a:prstGeom prst="rect">
              <a:avLst/>
            </a:prstGeom>
            <a:solidFill>
              <a:srgbClr val="11314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2E9730-A982-961C-CD76-1D7570AC55FC}"/>
                </a:ext>
              </a:extLst>
            </p:cNvPr>
            <p:cNvSpPr/>
            <p:nvPr userDrawn="1"/>
          </p:nvSpPr>
          <p:spPr>
            <a:xfrm>
              <a:off x="3142489" y="995582"/>
              <a:ext cx="342291" cy="61718"/>
            </a:xfrm>
            <a:prstGeom prst="rect">
              <a:avLst/>
            </a:prstGeom>
            <a:solidFill>
              <a:srgbClr val="04301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F0C728C-54C5-8DAA-B58D-2C986465E04E}"/>
                </a:ext>
              </a:extLst>
            </p:cNvPr>
            <p:cNvSpPr/>
            <p:nvPr userDrawn="1"/>
          </p:nvSpPr>
          <p:spPr>
            <a:xfrm>
              <a:off x="3506078" y="995582"/>
              <a:ext cx="342291" cy="61718"/>
            </a:xfrm>
            <a:prstGeom prst="rect">
              <a:avLst/>
            </a:prstGeom>
            <a:solidFill>
              <a:srgbClr val="0840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85C7354-BC89-56AB-9644-B6E7A26ACE51}"/>
                </a:ext>
              </a:extLst>
            </p:cNvPr>
            <p:cNvSpPr/>
            <p:nvPr userDrawn="1"/>
          </p:nvSpPr>
          <p:spPr>
            <a:xfrm>
              <a:off x="3869668" y="995582"/>
              <a:ext cx="342291" cy="61718"/>
            </a:xfrm>
            <a:prstGeom prst="rect">
              <a:avLst/>
            </a:prstGeom>
            <a:solidFill>
              <a:srgbClr val="693E0B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9D12206-A511-306E-F2B0-A6DF7A156E3C}"/>
                </a:ext>
              </a:extLst>
            </p:cNvPr>
            <p:cNvSpPr/>
            <p:nvPr userDrawn="1"/>
          </p:nvSpPr>
          <p:spPr>
            <a:xfrm>
              <a:off x="4233258" y="995582"/>
              <a:ext cx="342291" cy="61718"/>
            </a:xfrm>
            <a:prstGeom prst="rect">
              <a:avLst/>
            </a:prstGeom>
            <a:solidFill>
              <a:srgbClr val="42385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F059E4B-E755-B48E-B84D-66DAEC3360DF}"/>
                </a:ext>
              </a:extLst>
            </p:cNvPr>
            <p:cNvSpPr/>
            <p:nvPr userDrawn="1"/>
          </p:nvSpPr>
          <p:spPr>
            <a:xfrm>
              <a:off x="5324027" y="995582"/>
              <a:ext cx="342291" cy="61718"/>
            </a:xfrm>
            <a:prstGeom prst="rect">
              <a:avLst/>
            </a:prstGeom>
            <a:solidFill>
              <a:srgbClr val="611D39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98DCD8-36DF-1200-A8CB-9A3DF0182A9D}"/>
                </a:ext>
              </a:extLst>
            </p:cNvPr>
            <p:cNvSpPr/>
            <p:nvPr userDrawn="1"/>
          </p:nvSpPr>
          <p:spPr>
            <a:xfrm>
              <a:off x="4596847" y="995582"/>
              <a:ext cx="342291" cy="61718"/>
            </a:xfrm>
            <a:prstGeom prst="rect">
              <a:avLst/>
            </a:prstGeom>
            <a:solidFill>
              <a:srgbClr val="0B4D1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5E590A-62F7-92F0-D544-92D8FBEB1B0C}"/>
                </a:ext>
              </a:extLst>
            </p:cNvPr>
            <p:cNvSpPr/>
            <p:nvPr userDrawn="1"/>
          </p:nvSpPr>
          <p:spPr>
            <a:xfrm>
              <a:off x="5687616" y="995582"/>
              <a:ext cx="342291" cy="61718"/>
            </a:xfrm>
            <a:prstGeom prst="rect">
              <a:avLst/>
            </a:prstGeom>
            <a:solidFill>
              <a:srgbClr val="164D4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B7B581A-48BA-30F0-21F9-D16FC59DF139}"/>
                </a:ext>
              </a:extLst>
            </p:cNvPr>
            <p:cNvSpPr/>
            <p:nvPr userDrawn="1"/>
          </p:nvSpPr>
          <p:spPr>
            <a:xfrm>
              <a:off x="6051206" y="995582"/>
              <a:ext cx="342291" cy="61718"/>
            </a:xfrm>
            <a:prstGeom prst="rect">
              <a:avLst/>
            </a:prstGeom>
            <a:solidFill>
              <a:srgbClr val="5D502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C3026F2-0FBF-7D62-A4AF-8FB07B61C7B8}"/>
                </a:ext>
              </a:extLst>
            </p:cNvPr>
            <p:cNvSpPr/>
            <p:nvPr userDrawn="1"/>
          </p:nvSpPr>
          <p:spPr>
            <a:xfrm>
              <a:off x="6414796" y="995582"/>
              <a:ext cx="342291" cy="61718"/>
            </a:xfrm>
            <a:prstGeom prst="rect">
              <a:avLst/>
            </a:prstGeom>
            <a:solidFill>
              <a:srgbClr val="82320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5D8B7EA-541C-76AC-30F3-D5DD9615A30F}"/>
                </a:ext>
              </a:extLst>
            </p:cNvPr>
            <p:cNvSpPr/>
            <p:nvPr userDrawn="1"/>
          </p:nvSpPr>
          <p:spPr>
            <a:xfrm>
              <a:off x="7869154" y="995582"/>
              <a:ext cx="342291" cy="61718"/>
            </a:xfrm>
            <a:prstGeom prst="rect">
              <a:avLst/>
            </a:prstGeom>
            <a:solidFill>
              <a:srgbClr val="212B2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0F1CAE4-7FFC-CE2C-5E04-1F2F6D3ACC02}"/>
                </a:ext>
              </a:extLst>
            </p:cNvPr>
            <p:cNvSpPr/>
            <p:nvPr userDrawn="1"/>
          </p:nvSpPr>
          <p:spPr>
            <a:xfrm>
              <a:off x="7141975" y="995582"/>
              <a:ext cx="342291" cy="61718"/>
            </a:xfrm>
            <a:prstGeom prst="rect">
              <a:avLst/>
            </a:prstGeom>
            <a:solidFill>
              <a:srgbClr val="50275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44F02FC-6B3D-223E-E038-905790C84900}"/>
                </a:ext>
              </a:extLst>
            </p:cNvPr>
            <p:cNvSpPr/>
            <p:nvPr userDrawn="1"/>
          </p:nvSpPr>
          <p:spPr>
            <a:xfrm>
              <a:off x="7505565" y="995582"/>
              <a:ext cx="342291" cy="61718"/>
            </a:xfrm>
            <a:prstGeom prst="rect">
              <a:avLst/>
            </a:prstGeom>
            <a:solidFill>
              <a:srgbClr val="1A214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9C6B8E-D1E2-D871-4BFE-EE61458BB6EC}"/>
                </a:ext>
              </a:extLst>
            </p:cNvPr>
            <p:cNvSpPr/>
            <p:nvPr userDrawn="1"/>
          </p:nvSpPr>
          <p:spPr>
            <a:xfrm>
              <a:off x="6778385" y="995582"/>
              <a:ext cx="342291" cy="61718"/>
            </a:xfrm>
            <a:prstGeom prst="rect">
              <a:avLst/>
            </a:prstGeom>
            <a:solidFill>
              <a:srgbClr val="0C443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0366671-0356-61F2-BAA1-B51FB0C7D06B}"/>
                </a:ext>
              </a:extLst>
            </p:cNvPr>
            <p:cNvSpPr/>
            <p:nvPr userDrawn="1"/>
          </p:nvSpPr>
          <p:spPr>
            <a:xfrm>
              <a:off x="8232744" y="995582"/>
              <a:ext cx="342291" cy="61718"/>
            </a:xfrm>
            <a:prstGeom prst="rect">
              <a:avLst/>
            </a:prstGeom>
            <a:solidFill>
              <a:srgbClr val="5B111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F9492C-279C-80E5-BE14-2A37F45D620C}"/>
                </a:ext>
              </a:extLst>
            </p:cNvPr>
            <p:cNvSpPr/>
            <p:nvPr userDrawn="1"/>
          </p:nvSpPr>
          <p:spPr>
            <a:xfrm>
              <a:off x="8596334" y="995582"/>
              <a:ext cx="342291" cy="61718"/>
            </a:xfrm>
            <a:prstGeom prst="rect">
              <a:avLst/>
            </a:prstGeom>
            <a:solidFill>
              <a:srgbClr val="20455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2322465-73F8-90C7-9433-32B219F95BC4}"/>
                </a:ext>
              </a:extLst>
            </p:cNvPr>
            <p:cNvSpPr/>
            <p:nvPr userDrawn="1"/>
          </p:nvSpPr>
          <p:spPr>
            <a:xfrm>
              <a:off x="2415309" y="656101"/>
              <a:ext cx="342291" cy="123436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tx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56ACA3B-F219-C8C1-8E4F-3913E3A3B075}"/>
                </a:ext>
              </a:extLst>
            </p:cNvPr>
            <p:cNvSpPr/>
            <p:nvPr userDrawn="1"/>
          </p:nvSpPr>
          <p:spPr>
            <a:xfrm>
              <a:off x="2415309" y="563513"/>
              <a:ext cx="342291" cy="61718"/>
            </a:xfrm>
            <a:prstGeom prst="rect">
              <a:avLst/>
            </a:prstGeom>
            <a:solidFill>
              <a:srgbClr val="FEE44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19EF5EC-42B8-E9DA-8AAF-02E25B8A1956}"/>
                </a:ext>
              </a:extLst>
            </p:cNvPr>
            <p:cNvSpPr/>
            <p:nvPr userDrawn="1"/>
          </p:nvSpPr>
          <p:spPr>
            <a:xfrm>
              <a:off x="2415309" y="470925"/>
              <a:ext cx="342291" cy="61718"/>
            </a:xfrm>
            <a:prstGeom prst="rect">
              <a:avLst/>
            </a:prstGeom>
            <a:solidFill>
              <a:srgbClr val="FFF24D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CD3AB14-5E24-D78A-5113-B3C6C418AEC3}"/>
                </a:ext>
              </a:extLst>
            </p:cNvPr>
            <p:cNvSpPr/>
            <p:nvPr userDrawn="1"/>
          </p:nvSpPr>
          <p:spPr>
            <a:xfrm>
              <a:off x="2415309" y="378338"/>
              <a:ext cx="342291" cy="61718"/>
            </a:xfrm>
            <a:prstGeom prst="rect">
              <a:avLst/>
            </a:prstGeom>
            <a:solidFill>
              <a:srgbClr val="FEF79C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7F8D19A-6EFD-6D8D-42E5-8C82923358D7}"/>
                </a:ext>
              </a:extLst>
            </p:cNvPr>
            <p:cNvSpPr/>
            <p:nvPr userDrawn="1"/>
          </p:nvSpPr>
          <p:spPr>
            <a:xfrm>
              <a:off x="2415309" y="285750"/>
              <a:ext cx="342291" cy="61718"/>
            </a:xfrm>
            <a:prstGeom prst="rect">
              <a:avLst/>
            </a:prstGeom>
            <a:solidFill>
              <a:srgbClr val="FEF9B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F7AF44-01E7-6DE7-0387-1F1DAA8464CD}"/>
                </a:ext>
              </a:extLst>
            </p:cNvPr>
            <p:cNvSpPr/>
            <p:nvPr userDrawn="1"/>
          </p:nvSpPr>
          <p:spPr>
            <a:xfrm>
              <a:off x="2415309" y="810406"/>
              <a:ext cx="342291" cy="61718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91D7F90-419D-3675-7827-476131EEF06F}"/>
                </a:ext>
              </a:extLst>
            </p:cNvPr>
            <p:cNvSpPr/>
            <p:nvPr userDrawn="1"/>
          </p:nvSpPr>
          <p:spPr>
            <a:xfrm>
              <a:off x="2415309" y="902994"/>
              <a:ext cx="342291" cy="61718"/>
            </a:xfrm>
            <a:prstGeom prst="rect">
              <a:avLst/>
            </a:prstGeom>
            <a:solidFill>
              <a:srgbClr val="926C0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8688014-DB37-DA6D-3E9A-FCE38502FA25}"/>
                </a:ext>
              </a:extLst>
            </p:cNvPr>
            <p:cNvSpPr/>
            <p:nvPr userDrawn="1"/>
          </p:nvSpPr>
          <p:spPr>
            <a:xfrm>
              <a:off x="2415309" y="995582"/>
              <a:ext cx="342291" cy="61718"/>
            </a:xfrm>
            <a:prstGeom prst="rect">
              <a:avLst/>
            </a:prstGeom>
            <a:solidFill>
              <a:srgbClr val="704B0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3411F7C-736E-F47F-1BF8-CFA8DD610000}"/>
                </a:ext>
              </a:extLst>
            </p:cNvPr>
            <p:cNvSpPr/>
            <p:nvPr userDrawn="1"/>
          </p:nvSpPr>
          <p:spPr>
            <a:xfrm>
              <a:off x="2051720" y="656101"/>
              <a:ext cx="342291" cy="123436"/>
            </a:xfrm>
            <a:prstGeom prst="rect">
              <a:avLst/>
            </a:prstGeom>
            <a:solidFill>
              <a:srgbClr val="003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C7CA18-BDB3-C68B-A2C3-BCF411F8C58E}"/>
                </a:ext>
              </a:extLst>
            </p:cNvPr>
            <p:cNvSpPr/>
            <p:nvPr userDrawn="1"/>
          </p:nvSpPr>
          <p:spPr>
            <a:xfrm>
              <a:off x="2051720" y="563513"/>
              <a:ext cx="342291" cy="61718"/>
            </a:xfrm>
            <a:prstGeom prst="rect">
              <a:avLst/>
            </a:prstGeom>
            <a:solidFill>
              <a:srgbClr val="477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1D7DC-620F-DEA8-53B3-D42C11450582}"/>
                </a:ext>
              </a:extLst>
            </p:cNvPr>
            <p:cNvSpPr/>
            <p:nvPr userDrawn="1"/>
          </p:nvSpPr>
          <p:spPr>
            <a:xfrm>
              <a:off x="2051720" y="470925"/>
              <a:ext cx="342291" cy="61718"/>
            </a:xfrm>
            <a:prstGeom prst="rect">
              <a:avLst/>
            </a:prstGeom>
            <a:solidFill>
              <a:srgbClr val="81A5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B1D201E-76B8-4CDA-5891-50B542EA45CE}"/>
                </a:ext>
              </a:extLst>
            </p:cNvPr>
            <p:cNvSpPr/>
            <p:nvPr userDrawn="1"/>
          </p:nvSpPr>
          <p:spPr>
            <a:xfrm>
              <a:off x="2051720" y="378338"/>
              <a:ext cx="342291" cy="61718"/>
            </a:xfrm>
            <a:prstGeom prst="rect">
              <a:avLst/>
            </a:prstGeom>
            <a:solidFill>
              <a:srgbClr val="B7CC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E5C4DC5-EF3A-6AD6-273C-F8DBEDF8E4F2}"/>
                </a:ext>
              </a:extLst>
            </p:cNvPr>
            <p:cNvSpPr/>
            <p:nvPr userDrawn="1"/>
          </p:nvSpPr>
          <p:spPr>
            <a:xfrm>
              <a:off x="2051720" y="285750"/>
              <a:ext cx="342291" cy="61718"/>
            </a:xfrm>
            <a:prstGeom prst="rect">
              <a:avLst/>
            </a:prstGeom>
            <a:solidFill>
              <a:srgbClr val="D7E2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5528C85-7EE3-4E82-F8F8-2F5CCD5BD399}"/>
                </a:ext>
              </a:extLst>
            </p:cNvPr>
            <p:cNvSpPr/>
            <p:nvPr userDrawn="1"/>
          </p:nvSpPr>
          <p:spPr>
            <a:xfrm>
              <a:off x="2051720" y="810406"/>
              <a:ext cx="342291" cy="61718"/>
            </a:xfrm>
            <a:prstGeom prst="rect">
              <a:avLst/>
            </a:prstGeom>
            <a:solidFill>
              <a:srgbClr val="003BD0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0399514-B603-32D9-D414-B9E309E1C242}"/>
                </a:ext>
              </a:extLst>
            </p:cNvPr>
            <p:cNvSpPr/>
            <p:nvPr userDrawn="1"/>
          </p:nvSpPr>
          <p:spPr>
            <a:xfrm>
              <a:off x="2051720" y="902994"/>
              <a:ext cx="342291" cy="61718"/>
            </a:xfrm>
            <a:prstGeom prst="rect">
              <a:avLst/>
            </a:prstGeom>
            <a:solidFill>
              <a:srgbClr val="002B96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7D2F07C-FD9A-74DE-3B41-BACC686A99FE}"/>
                </a:ext>
              </a:extLst>
            </p:cNvPr>
            <p:cNvSpPr/>
            <p:nvPr userDrawn="1"/>
          </p:nvSpPr>
          <p:spPr>
            <a:xfrm>
              <a:off x="2051720" y="995582"/>
              <a:ext cx="342291" cy="61718"/>
            </a:xfrm>
            <a:prstGeom prst="rect">
              <a:avLst/>
            </a:prstGeom>
            <a:solidFill>
              <a:srgbClr val="00217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E011E7F-3BA0-405B-4826-A7A61407F36F}"/>
                </a:ext>
              </a:extLst>
            </p:cNvPr>
            <p:cNvSpPr/>
            <p:nvPr userDrawn="1"/>
          </p:nvSpPr>
          <p:spPr>
            <a:xfrm>
              <a:off x="4960438" y="656101"/>
              <a:ext cx="342291" cy="123436"/>
            </a:xfrm>
            <a:prstGeom prst="rect">
              <a:avLst/>
            </a:prstGeom>
            <a:solidFill>
              <a:srgbClr val="0BE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r>
                <a:rPr lang="de-DE" sz="778" b="1">
                  <a:solidFill>
                    <a:schemeClr val="bg1"/>
                  </a:solidFill>
                  <a:latin typeface="Arial Narrow" panose="020B060602020203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ABC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625868C-98A2-C328-E48A-02BF248309B4}"/>
                </a:ext>
              </a:extLst>
            </p:cNvPr>
            <p:cNvSpPr/>
            <p:nvPr userDrawn="1"/>
          </p:nvSpPr>
          <p:spPr>
            <a:xfrm>
              <a:off x="4960438" y="563513"/>
              <a:ext cx="342291" cy="61718"/>
            </a:xfrm>
            <a:prstGeom prst="rect">
              <a:avLst/>
            </a:prstGeom>
            <a:solidFill>
              <a:srgbClr val="01D4F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9C57916-5F18-9444-150F-0515F35AECAA}"/>
                </a:ext>
              </a:extLst>
            </p:cNvPr>
            <p:cNvSpPr/>
            <p:nvPr userDrawn="1"/>
          </p:nvSpPr>
          <p:spPr>
            <a:xfrm>
              <a:off x="4960438" y="470925"/>
              <a:ext cx="342291" cy="61718"/>
            </a:xfrm>
            <a:prstGeom prst="rect">
              <a:avLst/>
            </a:prstGeom>
            <a:solidFill>
              <a:srgbClr val="46E8FE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1E95B2-B291-F503-7B81-6A0D6A58ECC5}"/>
                </a:ext>
              </a:extLst>
            </p:cNvPr>
            <p:cNvSpPr/>
            <p:nvPr userDrawn="1"/>
          </p:nvSpPr>
          <p:spPr>
            <a:xfrm>
              <a:off x="4960438" y="378338"/>
              <a:ext cx="342291" cy="61718"/>
            </a:xfrm>
            <a:prstGeom prst="rect">
              <a:avLst/>
            </a:prstGeom>
            <a:solidFill>
              <a:srgbClr val="8BF1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E5F8436-EF70-891E-16FD-B153F2861433}"/>
                </a:ext>
              </a:extLst>
            </p:cNvPr>
            <p:cNvSpPr/>
            <p:nvPr userDrawn="1"/>
          </p:nvSpPr>
          <p:spPr>
            <a:xfrm>
              <a:off x="4960438" y="285750"/>
              <a:ext cx="342291" cy="61718"/>
            </a:xfrm>
            <a:prstGeom prst="rect">
              <a:avLst/>
            </a:prstGeom>
            <a:solidFill>
              <a:srgbClr val="BFF7FF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EFEFE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E965087-5AAC-9CCF-9527-DCDEC5ADC72E}"/>
                </a:ext>
              </a:extLst>
            </p:cNvPr>
            <p:cNvSpPr/>
            <p:nvPr userDrawn="1"/>
          </p:nvSpPr>
          <p:spPr>
            <a:xfrm>
              <a:off x="4960438" y="810406"/>
              <a:ext cx="342291" cy="61718"/>
            </a:xfrm>
            <a:prstGeom prst="rect">
              <a:avLst/>
            </a:prstGeom>
            <a:solidFill>
              <a:srgbClr val="018EA1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DCF2C1F-EFF0-05DB-CCC1-630AC10EB45B}"/>
                </a:ext>
              </a:extLst>
            </p:cNvPr>
            <p:cNvSpPr/>
            <p:nvPr userDrawn="1"/>
          </p:nvSpPr>
          <p:spPr>
            <a:xfrm>
              <a:off x="4960438" y="902994"/>
              <a:ext cx="342291" cy="61718"/>
            </a:xfrm>
            <a:prstGeom prst="rect">
              <a:avLst/>
            </a:prstGeom>
            <a:solidFill>
              <a:srgbClr val="006B7A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507AA76-2B00-C7DF-6430-236C2961638A}"/>
                </a:ext>
              </a:extLst>
            </p:cNvPr>
            <p:cNvSpPr/>
            <p:nvPr userDrawn="1"/>
          </p:nvSpPr>
          <p:spPr>
            <a:xfrm>
              <a:off x="4960438" y="995582"/>
              <a:ext cx="342291" cy="61718"/>
            </a:xfrm>
            <a:prstGeom prst="rect">
              <a:avLst/>
            </a:prstGeom>
            <a:solidFill>
              <a:srgbClr val="004A54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CCCCC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1083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892A85B-0C92-D72C-2FC2-50F7510A1B87}"/>
              </a:ext>
            </a:extLst>
          </p:cNvPr>
          <p:cNvGrpSpPr/>
          <p:nvPr userDrawn="1"/>
        </p:nvGrpSpPr>
        <p:grpSpPr>
          <a:xfrm>
            <a:off x="10222033" y="0"/>
            <a:ext cx="602130" cy="3910562"/>
            <a:chOff x="8407579" y="1493603"/>
            <a:chExt cx="541917" cy="3910562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EA4CA88-F81A-B702-A154-CEEB9E69EA47}"/>
                </a:ext>
              </a:extLst>
            </p:cNvPr>
            <p:cNvSpPr/>
            <p:nvPr userDrawn="1"/>
          </p:nvSpPr>
          <p:spPr>
            <a:xfrm>
              <a:off x="8678553" y="4891097"/>
              <a:ext cx="135457" cy="135007"/>
            </a:xfrm>
            <a:prstGeom prst="rect">
              <a:avLst/>
            </a:prstGeom>
            <a:solidFill>
              <a:srgbClr val="289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3C50BFF-52EA-F965-4135-E40C3F5FEBC2}"/>
                </a:ext>
              </a:extLst>
            </p:cNvPr>
            <p:cNvSpPr/>
            <p:nvPr userDrawn="1"/>
          </p:nvSpPr>
          <p:spPr>
            <a:xfrm>
              <a:off x="8814039" y="4141714"/>
              <a:ext cx="135457" cy="135007"/>
            </a:xfrm>
            <a:prstGeom prst="rect">
              <a:avLst/>
            </a:prstGeom>
            <a:solidFill>
              <a:srgbClr val="657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26A85A5-7F81-FCA9-D410-7FADF9C56D56}"/>
                </a:ext>
              </a:extLst>
            </p:cNvPr>
            <p:cNvSpPr/>
            <p:nvPr userDrawn="1"/>
          </p:nvSpPr>
          <p:spPr>
            <a:xfrm>
              <a:off x="8814024" y="3189838"/>
              <a:ext cx="135457" cy="135007"/>
            </a:xfrm>
            <a:prstGeom prst="rect">
              <a:avLst/>
            </a:prstGeom>
            <a:solidFill>
              <a:srgbClr val="E94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22B77FB-F1DD-44FF-F29F-6FF976F1477C}"/>
                </a:ext>
              </a:extLst>
            </p:cNvPr>
            <p:cNvSpPr/>
            <p:nvPr userDrawn="1"/>
          </p:nvSpPr>
          <p:spPr>
            <a:xfrm>
              <a:off x="8407609" y="4513036"/>
              <a:ext cx="135457" cy="135007"/>
            </a:xfrm>
            <a:prstGeom prst="rect">
              <a:avLst/>
            </a:prstGeom>
            <a:solidFill>
              <a:srgbClr val="16B2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5" name="Rectangle 68">
              <a:extLst>
                <a:ext uri="{FF2B5EF4-FFF2-40B4-BE49-F238E27FC236}">
                  <a16:creationId xmlns:a16="http://schemas.microsoft.com/office/drawing/2014/main" id="{D1E1BE4A-C038-078C-AE94-5315DFA2C208}"/>
                </a:ext>
              </a:extLst>
            </p:cNvPr>
            <p:cNvSpPr/>
            <p:nvPr userDrawn="1"/>
          </p:nvSpPr>
          <p:spPr>
            <a:xfrm>
              <a:off x="8814009" y="4891097"/>
              <a:ext cx="135457" cy="135007"/>
            </a:xfrm>
            <a:prstGeom prst="rect">
              <a:avLst/>
            </a:prstGeom>
            <a:solidFill>
              <a:srgbClr val="E569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6" name="Rectangle 68">
              <a:extLst>
                <a:ext uri="{FF2B5EF4-FFF2-40B4-BE49-F238E27FC236}">
                  <a16:creationId xmlns:a16="http://schemas.microsoft.com/office/drawing/2014/main" id="{74E8BC9C-0D7A-5942-00DF-93F9EC30084A}"/>
                </a:ext>
              </a:extLst>
            </p:cNvPr>
            <p:cNvSpPr/>
            <p:nvPr userDrawn="1"/>
          </p:nvSpPr>
          <p:spPr>
            <a:xfrm>
              <a:off x="8814024" y="5269158"/>
              <a:ext cx="135457" cy="135007"/>
            </a:xfrm>
            <a:prstGeom prst="rect">
              <a:avLst/>
            </a:prstGeom>
            <a:solidFill>
              <a:srgbClr val="72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7890BAE-39F8-3D1B-F6F2-D61EC8AFB4C0}"/>
                </a:ext>
              </a:extLst>
            </p:cNvPr>
            <p:cNvSpPr/>
            <p:nvPr userDrawn="1"/>
          </p:nvSpPr>
          <p:spPr>
            <a:xfrm>
              <a:off x="8678553" y="4513036"/>
              <a:ext cx="135457" cy="135007"/>
            </a:xfrm>
            <a:prstGeom prst="rect">
              <a:avLst/>
            </a:prstGeom>
            <a:solidFill>
              <a:srgbClr val="FF7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A887D4-3785-90FB-1D0C-529CC4FFDBEF}"/>
                </a:ext>
              </a:extLst>
            </p:cNvPr>
            <p:cNvSpPr/>
            <p:nvPr userDrawn="1"/>
          </p:nvSpPr>
          <p:spPr>
            <a:xfrm>
              <a:off x="8407624" y="3763668"/>
              <a:ext cx="135457" cy="135007"/>
            </a:xfrm>
            <a:prstGeom prst="rect">
              <a:avLst/>
            </a:prstGeom>
            <a:solidFill>
              <a:srgbClr val="D60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A3AC71E-4043-4427-1F24-98C6AAE75A03}"/>
                </a:ext>
              </a:extLst>
            </p:cNvPr>
            <p:cNvSpPr/>
            <p:nvPr userDrawn="1"/>
          </p:nvSpPr>
          <p:spPr>
            <a:xfrm>
              <a:off x="8678553" y="3378854"/>
              <a:ext cx="135457" cy="135007"/>
            </a:xfrm>
            <a:prstGeom prst="rect">
              <a:avLst/>
            </a:prstGeom>
            <a:solidFill>
              <a:srgbClr val="239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EE9E203-6007-62C7-06C2-B784E49F174A}"/>
                </a:ext>
              </a:extLst>
            </p:cNvPr>
            <p:cNvSpPr/>
            <p:nvPr userDrawn="1"/>
          </p:nvSpPr>
          <p:spPr>
            <a:xfrm>
              <a:off x="8543081" y="4702067"/>
              <a:ext cx="135457" cy="135007"/>
            </a:xfrm>
            <a:prstGeom prst="rect">
              <a:avLst/>
            </a:prstGeom>
            <a:solidFill>
              <a:srgbClr val="44C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44E23B2-F295-4E4C-32E1-9D3423ADDC49}"/>
                </a:ext>
              </a:extLst>
            </p:cNvPr>
            <p:cNvSpPr/>
            <p:nvPr userDrawn="1"/>
          </p:nvSpPr>
          <p:spPr>
            <a:xfrm>
              <a:off x="8543081" y="3567884"/>
              <a:ext cx="135457" cy="135007"/>
            </a:xfrm>
            <a:prstGeom prst="rect">
              <a:avLst/>
            </a:prstGeom>
            <a:solidFill>
              <a:srgbClr val="004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76FEA6D-71AA-1AB4-B8D5-C80E175C3D3A}"/>
                </a:ext>
              </a:extLst>
            </p:cNvPr>
            <p:cNvSpPr/>
            <p:nvPr userDrawn="1"/>
          </p:nvSpPr>
          <p:spPr>
            <a:xfrm>
              <a:off x="8407609" y="3378854"/>
              <a:ext cx="135457" cy="135007"/>
            </a:xfrm>
            <a:prstGeom prst="rect">
              <a:avLst/>
            </a:prstGeom>
            <a:solidFill>
              <a:srgbClr val="61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B2C2791-D8EC-9910-2640-39FE1D8D477C}"/>
                </a:ext>
              </a:extLst>
            </p:cNvPr>
            <p:cNvSpPr/>
            <p:nvPr userDrawn="1"/>
          </p:nvSpPr>
          <p:spPr>
            <a:xfrm>
              <a:off x="8678553" y="3763668"/>
              <a:ext cx="135457" cy="135007"/>
            </a:xfrm>
            <a:prstGeom prst="rect">
              <a:avLst/>
            </a:prstGeom>
            <a:solidFill>
              <a:srgbClr val="264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25A601F-5A6A-9B64-E41B-EBC1C0775FB0}"/>
                </a:ext>
              </a:extLst>
            </p:cNvPr>
            <p:cNvSpPr/>
            <p:nvPr userDrawn="1"/>
          </p:nvSpPr>
          <p:spPr>
            <a:xfrm>
              <a:off x="8814024" y="4702067"/>
              <a:ext cx="135457" cy="135007"/>
            </a:xfrm>
            <a:prstGeom prst="rect">
              <a:avLst/>
            </a:prstGeom>
            <a:solidFill>
              <a:srgbClr val="47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55015F7-0E33-8E49-1456-32488B6D7065}"/>
                </a:ext>
              </a:extLst>
            </p:cNvPr>
            <p:cNvSpPr/>
            <p:nvPr userDrawn="1"/>
          </p:nvSpPr>
          <p:spPr>
            <a:xfrm>
              <a:off x="8407609" y="5080128"/>
              <a:ext cx="135457" cy="135007"/>
            </a:xfrm>
            <a:prstGeom prst="rect">
              <a:avLst/>
            </a:prstGeom>
            <a:solidFill>
              <a:srgbClr val="4C9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8532226-CD74-0160-5D33-501BCACC8D5A}"/>
                </a:ext>
              </a:extLst>
            </p:cNvPr>
            <p:cNvSpPr/>
            <p:nvPr userDrawn="1"/>
          </p:nvSpPr>
          <p:spPr>
            <a:xfrm>
              <a:off x="8678553" y="4141714"/>
              <a:ext cx="135457" cy="135007"/>
            </a:xfrm>
            <a:prstGeom prst="rect">
              <a:avLst/>
            </a:prstGeom>
            <a:solidFill>
              <a:srgbClr val="9BD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E12E034-42A7-048A-30C7-68E6D46FB101}"/>
                </a:ext>
              </a:extLst>
            </p:cNvPr>
            <p:cNvSpPr/>
            <p:nvPr userDrawn="1"/>
          </p:nvSpPr>
          <p:spPr>
            <a:xfrm>
              <a:off x="8543081" y="4513036"/>
              <a:ext cx="135457" cy="135007"/>
            </a:xfrm>
            <a:prstGeom prst="rect">
              <a:avLst/>
            </a:prstGeom>
            <a:solidFill>
              <a:srgbClr val="245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2F8387D-9AAE-C8D7-B177-9A147E04389D}"/>
                </a:ext>
              </a:extLst>
            </p:cNvPr>
            <p:cNvSpPr/>
            <p:nvPr userDrawn="1"/>
          </p:nvSpPr>
          <p:spPr>
            <a:xfrm>
              <a:off x="8407609" y="3189838"/>
              <a:ext cx="135457" cy="135007"/>
            </a:xfrm>
            <a:prstGeom prst="rect">
              <a:avLst/>
            </a:prstGeom>
            <a:solidFill>
              <a:srgbClr val="2E3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5ED0675-9AAB-3362-81A5-85FEA47D64E3}"/>
                </a:ext>
              </a:extLst>
            </p:cNvPr>
            <p:cNvSpPr/>
            <p:nvPr userDrawn="1"/>
          </p:nvSpPr>
          <p:spPr>
            <a:xfrm>
              <a:off x="8543081" y="3189838"/>
              <a:ext cx="135457" cy="135007"/>
            </a:xfrm>
            <a:prstGeom prst="rect">
              <a:avLst/>
            </a:prstGeom>
            <a:solidFill>
              <a:srgbClr val="29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6D714E6-3CAA-07F7-34F0-92F765E42AD8}"/>
                </a:ext>
              </a:extLst>
            </p:cNvPr>
            <p:cNvSpPr/>
            <p:nvPr userDrawn="1"/>
          </p:nvSpPr>
          <p:spPr>
            <a:xfrm>
              <a:off x="8407609" y="3567884"/>
              <a:ext cx="135457" cy="135007"/>
            </a:xfrm>
            <a:prstGeom prst="rect">
              <a:avLst/>
            </a:prstGeom>
            <a:solidFill>
              <a:srgbClr val="8EC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C24EE15-1D65-5987-5C39-3A4D5B7917D1}"/>
                </a:ext>
              </a:extLst>
            </p:cNvPr>
            <p:cNvSpPr/>
            <p:nvPr userDrawn="1"/>
          </p:nvSpPr>
          <p:spPr>
            <a:xfrm>
              <a:off x="8814024" y="4324021"/>
              <a:ext cx="135457" cy="135007"/>
            </a:xfrm>
            <a:prstGeom prst="rect">
              <a:avLst/>
            </a:prstGeom>
            <a:solidFill>
              <a:srgbClr val="F7D4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2417C79-FE25-2F73-8BE6-35A148B6BA4F}"/>
                </a:ext>
              </a:extLst>
            </p:cNvPr>
            <p:cNvSpPr/>
            <p:nvPr userDrawn="1"/>
          </p:nvSpPr>
          <p:spPr>
            <a:xfrm>
              <a:off x="8678538" y="5269158"/>
              <a:ext cx="135457" cy="135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97D9C515-B1BD-5267-A85F-92F3177F9490}"/>
                </a:ext>
              </a:extLst>
            </p:cNvPr>
            <p:cNvSpPr/>
            <p:nvPr userDrawn="1"/>
          </p:nvSpPr>
          <p:spPr>
            <a:xfrm>
              <a:off x="8407594" y="5269158"/>
              <a:ext cx="135457" cy="135007"/>
            </a:xfrm>
            <a:prstGeom prst="rect">
              <a:avLst/>
            </a:prstGeom>
            <a:solidFill>
              <a:srgbClr val="8E2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48D426D-098B-2D63-9C39-3076B7F6D1C6}"/>
                </a:ext>
              </a:extLst>
            </p:cNvPr>
            <p:cNvSpPr/>
            <p:nvPr userDrawn="1"/>
          </p:nvSpPr>
          <p:spPr>
            <a:xfrm>
              <a:off x="8678553" y="3952683"/>
              <a:ext cx="135457" cy="135007"/>
            </a:xfrm>
            <a:prstGeom prst="rect">
              <a:avLst/>
            </a:prstGeom>
            <a:solidFill>
              <a:srgbClr val="575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2BFC8AA-8A52-E195-74C8-49A41B95B536}"/>
                </a:ext>
              </a:extLst>
            </p:cNvPr>
            <p:cNvSpPr/>
            <p:nvPr userDrawn="1"/>
          </p:nvSpPr>
          <p:spPr>
            <a:xfrm>
              <a:off x="8814024" y="3952683"/>
              <a:ext cx="135457" cy="135007"/>
            </a:xfrm>
            <a:prstGeom prst="rect">
              <a:avLst/>
            </a:prstGeom>
            <a:solidFill>
              <a:srgbClr val="CDD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D7F9892-D78F-A39C-83B2-993A6C038488}"/>
                </a:ext>
              </a:extLst>
            </p:cNvPr>
            <p:cNvSpPr/>
            <p:nvPr userDrawn="1"/>
          </p:nvSpPr>
          <p:spPr>
            <a:xfrm>
              <a:off x="8407609" y="3952683"/>
              <a:ext cx="135457" cy="135007"/>
            </a:xfrm>
            <a:prstGeom prst="rect">
              <a:avLst/>
            </a:prstGeom>
            <a:solidFill>
              <a:srgbClr val="33B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2F02EA8-4B33-793C-29EA-EA4143642768}"/>
                </a:ext>
              </a:extLst>
            </p:cNvPr>
            <p:cNvSpPr/>
            <p:nvPr userDrawn="1"/>
          </p:nvSpPr>
          <p:spPr>
            <a:xfrm>
              <a:off x="8543081" y="3952683"/>
              <a:ext cx="135457" cy="135007"/>
            </a:xfrm>
            <a:prstGeom prst="rect">
              <a:avLst/>
            </a:prstGeom>
            <a:solidFill>
              <a:srgbClr val="E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55F159C-2457-36DC-C649-37F078A60816}"/>
                </a:ext>
              </a:extLst>
            </p:cNvPr>
            <p:cNvSpPr/>
            <p:nvPr userDrawn="1"/>
          </p:nvSpPr>
          <p:spPr>
            <a:xfrm>
              <a:off x="8407609" y="4324021"/>
              <a:ext cx="135457" cy="135007"/>
            </a:xfrm>
            <a:prstGeom prst="rect">
              <a:avLst/>
            </a:prstGeom>
            <a:solidFill>
              <a:srgbClr val="3ED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71A2954-EDB6-0A39-2FEB-5818E75CEEB6}"/>
                </a:ext>
              </a:extLst>
            </p:cNvPr>
            <p:cNvSpPr/>
            <p:nvPr userDrawn="1"/>
          </p:nvSpPr>
          <p:spPr>
            <a:xfrm>
              <a:off x="8678568" y="4702067"/>
              <a:ext cx="135457" cy="135007"/>
            </a:xfrm>
            <a:prstGeom prst="rect">
              <a:avLst/>
            </a:prstGeom>
            <a:solidFill>
              <a:srgbClr val="B4EE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1C6AB9E-7F4D-951F-90CE-65D68ADC779D}"/>
                </a:ext>
              </a:extLst>
            </p:cNvPr>
            <p:cNvSpPr/>
            <p:nvPr userDrawn="1"/>
          </p:nvSpPr>
          <p:spPr>
            <a:xfrm>
              <a:off x="8407609" y="4891097"/>
              <a:ext cx="135457" cy="135007"/>
            </a:xfrm>
            <a:prstGeom prst="rect">
              <a:avLst/>
            </a:prstGeom>
            <a:solidFill>
              <a:srgbClr val="617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00D844-1A22-DF8D-CA77-C330D16EE883}"/>
                </a:ext>
              </a:extLst>
            </p:cNvPr>
            <p:cNvSpPr/>
            <p:nvPr userDrawn="1"/>
          </p:nvSpPr>
          <p:spPr>
            <a:xfrm>
              <a:off x="8678553" y="5080128"/>
              <a:ext cx="135457" cy="135007"/>
            </a:xfrm>
            <a:prstGeom prst="rect">
              <a:avLst/>
            </a:prstGeom>
            <a:solidFill>
              <a:srgbClr val="93B9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7F13BF3-8754-94BA-2373-DD98BE970460}"/>
                </a:ext>
              </a:extLst>
            </p:cNvPr>
            <p:cNvSpPr/>
            <p:nvPr userDrawn="1"/>
          </p:nvSpPr>
          <p:spPr>
            <a:xfrm>
              <a:off x="8543081" y="4324021"/>
              <a:ext cx="135457" cy="135007"/>
            </a:xfrm>
            <a:prstGeom prst="rect">
              <a:avLst/>
            </a:prstGeom>
            <a:solidFill>
              <a:srgbClr val="3D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123505B-1A39-3B0C-8388-A63A5BAEB34C}"/>
                </a:ext>
              </a:extLst>
            </p:cNvPr>
            <p:cNvSpPr/>
            <p:nvPr userDrawn="1"/>
          </p:nvSpPr>
          <p:spPr>
            <a:xfrm>
              <a:off x="8407609" y="4141714"/>
              <a:ext cx="135457" cy="135007"/>
            </a:xfrm>
            <a:prstGeom prst="rect">
              <a:avLst/>
            </a:prstGeom>
            <a:solidFill>
              <a:srgbClr val="03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17F4F2F-C6B8-8200-91C9-70BC84F10F3B}"/>
                </a:ext>
              </a:extLst>
            </p:cNvPr>
            <p:cNvSpPr/>
            <p:nvPr userDrawn="1"/>
          </p:nvSpPr>
          <p:spPr>
            <a:xfrm>
              <a:off x="8543081" y="3378854"/>
              <a:ext cx="135457" cy="135007"/>
            </a:xfrm>
            <a:prstGeom prst="rect">
              <a:avLst/>
            </a:prstGeom>
            <a:solidFill>
              <a:srgbClr val="F13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36C61FA-51C9-D65C-B675-E62105DDD5D9}"/>
                </a:ext>
              </a:extLst>
            </p:cNvPr>
            <p:cNvSpPr/>
            <p:nvPr userDrawn="1"/>
          </p:nvSpPr>
          <p:spPr>
            <a:xfrm>
              <a:off x="8543081" y="4141714"/>
              <a:ext cx="135457" cy="135007"/>
            </a:xfrm>
            <a:prstGeom prst="rect">
              <a:avLst/>
            </a:prstGeom>
            <a:solidFill>
              <a:srgbClr val="F95A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EFE1096-CC3E-143F-8E83-FC17E0D31916}"/>
                </a:ext>
              </a:extLst>
            </p:cNvPr>
            <p:cNvSpPr/>
            <p:nvPr userDrawn="1"/>
          </p:nvSpPr>
          <p:spPr>
            <a:xfrm>
              <a:off x="8543066" y="5269158"/>
              <a:ext cx="135457" cy="135007"/>
            </a:xfrm>
            <a:prstGeom prst="rect">
              <a:avLst/>
            </a:prstGeom>
            <a:solidFill>
              <a:srgbClr val="F67F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6636531-7878-15FF-A87B-E967CE77C70D}"/>
                </a:ext>
              </a:extLst>
            </p:cNvPr>
            <p:cNvSpPr/>
            <p:nvPr userDrawn="1"/>
          </p:nvSpPr>
          <p:spPr>
            <a:xfrm>
              <a:off x="8814024" y="3763668"/>
              <a:ext cx="135457" cy="135007"/>
            </a:xfrm>
            <a:prstGeom prst="rect">
              <a:avLst/>
            </a:prstGeom>
            <a:solidFill>
              <a:srgbClr val="FFB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E9A341B-2A15-7C10-8CAA-AFC320ACA27C}"/>
                </a:ext>
              </a:extLst>
            </p:cNvPr>
            <p:cNvSpPr/>
            <p:nvPr userDrawn="1"/>
          </p:nvSpPr>
          <p:spPr>
            <a:xfrm>
              <a:off x="8407594" y="3000793"/>
              <a:ext cx="135457" cy="135007"/>
            </a:xfrm>
            <a:prstGeom prst="rect">
              <a:avLst/>
            </a:prstGeom>
            <a:solidFill>
              <a:srgbClr val="FCE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8B6F410-E6A9-F40A-89F4-716D38247B13}"/>
                </a:ext>
              </a:extLst>
            </p:cNvPr>
            <p:cNvSpPr/>
            <p:nvPr userDrawn="1"/>
          </p:nvSpPr>
          <p:spPr>
            <a:xfrm>
              <a:off x="8814024" y="4513036"/>
              <a:ext cx="135457" cy="135007"/>
            </a:xfrm>
            <a:prstGeom prst="rect">
              <a:avLst/>
            </a:prstGeom>
            <a:solidFill>
              <a:srgbClr val="C07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C6A0C91-FD41-4776-CFA3-39A2090B6474}"/>
                </a:ext>
              </a:extLst>
            </p:cNvPr>
            <p:cNvSpPr/>
            <p:nvPr userDrawn="1"/>
          </p:nvSpPr>
          <p:spPr>
            <a:xfrm>
              <a:off x="8678553" y="4324021"/>
              <a:ext cx="135457" cy="135007"/>
            </a:xfrm>
            <a:prstGeom prst="rect">
              <a:avLst/>
            </a:prstGeom>
            <a:solidFill>
              <a:srgbClr val="E87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298AEA1-26A8-A34C-3E79-2ACDE007568A}"/>
                </a:ext>
              </a:extLst>
            </p:cNvPr>
            <p:cNvSpPr/>
            <p:nvPr userDrawn="1"/>
          </p:nvSpPr>
          <p:spPr>
            <a:xfrm>
              <a:off x="8814024" y="3567884"/>
              <a:ext cx="135457" cy="135007"/>
            </a:xfrm>
            <a:prstGeom prst="rect">
              <a:avLst/>
            </a:prstGeom>
            <a:solidFill>
              <a:srgbClr val="EF3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A311D81-399D-8393-44C8-7C57715F8B53}"/>
                </a:ext>
              </a:extLst>
            </p:cNvPr>
            <p:cNvSpPr/>
            <p:nvPr userDrawn="1"/>
          </p:nvSpPr>
          <p:spPr>
            <a:xfrm>
              <a:off x="8814024" y="5080128"/>
              <a:ext cx="135457" cy="135007"/>
            </a:xfrm>
            <a:prstGeom prst="rect">
              <a:avLst/>
            </a:prstGeom>
            <a:solidFill>
              <a:srgbClr val="EE5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27BB07E-A263-C92E-40F8-D8C8F13242F4}"/>
                </a:ext>
              </a:extLst>
            </p:cNvPr>
            <p:cNvSpPr/>
            <p:nvPr userDrawn="1"/>
          </p:nvSpPr>
          <p:spPr>
            <a:xfrm>
              <a:off x="8678553" y="3189838"/>
              <a:ext cx="135457" cy="135007"/>
            </a:xfrm>
            <a:prstGeom prst="rect">
              <a:avLst/>
            </a:prstGeom>
            <a:solidFill>
              <a:srgbClr val="5FD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3BD0FED-0075-E57E-0232-25347706370A}"/>
                </a:ext>
              </a:extLst>
            </p:cNvPr>
            <p:cNvSpPr/>
            <p:nvPr userDrawn="1"/>
          </p:nvSpPr>
          <p:spPr>
            <a:xfrm>
              <a:off x="8543081" y="3763668"/>
              <a:ext cx="135457" cy="135007"/>
            </a:xfrm>
            <a:prstGeom prst="rect">
              <a:avLst/>
            </a:prstGeom>
            <a:solidFill>
              <a:srgbClr val="01A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99488A6-A8E3-DBDB-27A0-61A450F2DFE4}"/>
                </a:ext>
              </a:extLst>
            </p:cNvPr>
            <p:cNvSpPr/>
            <p:nvPr userDrawn="1"/>
          </p:nvSpPr>
          <p:spPr>
            <a:xfrm>
              <a:off x="8814024" y="3378854"/>
              <a:ext cx="135457" cy="135007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1C70F6A-418B-EECA-5052-FCF417EBC096}"/>
                </a:ext>
              </a:extLst>
            </p:cNvPr>
            <p:cNvSpPr/>
            <p:nvPr userDrawn="1"/>
          </p:nvSpPr>
          <p:spPr>
            <a:xfrm>
              <a:off x="8407609" y="4702067"/>
              <a:ext cx="135457" cy="135007"/>
            </a:xfrm>
            <a:prstGeom prst="rect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D7145F5-466D-1225-6BA1-3503E5CCE406}"/>
                </a:ext>
              </a:extLst>
            </p:cNvPr>
            <p:cNvSpPr/>
            <p:nvPr userDrawn="1"/>
          </p:nvSpPr>
          <p:spPr>
            <a:xfrm>
              <a:off x="8678553" y="3567884"/>
              <a:ext cx="135457" cy="135007"/>
            </a:xfrm>
            <a:prstGeom prst="rect">
              <a:avLst/>
            </a:prstGeom>
            <a:solidFill>
              <a:srgbClr val="FF9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451015A-0C08-2B2F-56F3-536A467D72F7}"/>
                </a:ext>
              </a:extLst>
            </p:cNvPr>
            <p:cNvSpPr/>
            <p:nvPr userDrawn="1"/>
          </p:nvSpPr>
          <p:spPr>
            <a:xfrm>
              <a:off x="8543081" y="4891097"/>
              <a:ext cx="135457" cy="135007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17FBF8D-B998-9129-67ED-6722C36C702A}"/>
                </a:ext>
              </a:extLst>
            </p:cNvPr>
            <p:cNvSpPr/>
            <p:nvPr userDrawn="1"/>
          </p:nvSpPr>
          <p:spPr>
            <a:xfrm>
              <a:off x="8543096" y="5080128"/>
              <a:ext cx="135457" cy="135007"/>
            </a:xfrm>
            <a:prstGeom prst="rect">
              <a:avLst/>
            </a:prstGeom>
            <a:solidFill>
              <a:srgbClr val="703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421612-D822-31E3-4979-B13EF769D596}"/>
                </a:ext>
              </a:extLst>
            </p:cNvPr>
            <p:cNvSpPr/>
            <p:nvPr userDrawn="1"/>
          </p:nvSpPr>
          <p:spPr>
            <a:xfrm>
              <a:off x="8543066" y="3000793"/>
              <a:ext cx="135457" cy="135007"/>
            </a:xfrm>
            <a:prstGeom prst="rect">
              <a:avLst/>
            </a:prstGeom>
            <a:solidFill>
              <a:srgbClr val="FEE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8044C27-138B-7418-A690-5D9F2644AB64}"/>
                </a:ext>
              </a:extLst>
            </p:cNvPr>
            <p:cNvSpPr/>
            <p:nvPr userDrawn="1"/>
          </p:nvSpPr>
          <p:spPr>
            <a:xfrm>
              <a:off x="8678553" y="3000793"/>
              <a:ext cx="135457" cy="13500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94D51FC-B991-6E39-C0B9-F80FDC28F48B}"/>
                </a:ext>
              </a:extLst>
            </p:cNvPr>
            <p:cNvSpPr/>
            <p:nvPr userDrawn="1"/>
          </p:nvSpPr>
          <p:spPr>
            <a:xfrm>
              <a:off x="8814009" y="3000793"/>
              <a:ext cx="135457" cy="135007"/>
            </a:xfrm>
            <a:prstGeom prst="rect">
              <a:avLst/>
            </a:prstGeom>
            <a:solidFill>
              <a:srgbClr val="E6F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20C0EE0-DED2-115C-6F5A-79066127301C}"/>
                </a:ext>
              </a:extLst>
            </p:cNvPr>
            <p:cNvSpPr/>
            <p:nvPr userDrawn="1"/>
          </p:nvSpPr>
          <p:spPr>
            <a:xfrm>
              <a:off x="8407594" y="1493603"/>
              <a:ext cx="135457" cy="135007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0964568-E4DA-85AF-8252-4C6171F17EAD}"/>
                </a:ext>
              </a:extLst>
            </p:cNvPr>
            <p:cNvSpPr/>
            <p:nvPr userDrawn="1"/>
          </p:nvSpPr>
          <p:spPr>
            <a:xfrm>
              <a:off x="8543051" y="1493603"/>
              <a:ext cx="135457" cy="135007"/>
            </a:xfrm>
            <a:prstGeom prst="rect">
              <a:avLst/>
            </a:prstGeom>
            <a:solidFill>
              <a:srgbClr val="F1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F96F1F2-AC88-2B93-40C8-8CBE225E7567}"/>
                </a:ext>
              </a:extLst>
            </p:cNvPr>
            <p:cNvSpPr/>
            <p:nvPr userDrawn="1"/>
          </p:nvSpPr>
          <p:spPr>
            <a:xfrm>
              <a:off x="8678538" y="1493603"/>
              <a:ext cx="135457" cy="135007"/>
            </a:xfrm>
            <a:prstGeom prst="rect">
              <a:avLst/>
            </a:prstGeom>
            <a:solidFill>
              <a:srgbClr val="EB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6769595-1086-D7EB-33A7-1B73E00FAD31}"/>
                </a:ext>
              </a:extLst>
            </p:cNvPr>
            <p:cNvSpPr/>
            <p:nvPr userDrawn="1"/>
          </p:nvSpPr>
          <p:spPr>
            <a:xfrm>
              <a:off x="8814009" y="1493603"/>
              <a:ext cx="135457" cy="135007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058E389-B38F-3680-B372-F79FAA026370}"/>
                </a:ext>
              </a:extLst>
            </p:cNvPr>
            <p:cNvSpPr/>
            <p:nvPr userDrawn="1"/>
          </p:nvSpPr>
          <p:spPr>
            <a:xfrm>
              <a:off x="8407594" y="1682633"/>
              <a:ext cx="135457" cy="135007"/>
            </a:xfrm>
            <a:prstGeom prst="rect">
              <a:avLst/>
            </a:prstGeom>
            <a:solidFill>
              <a:srgbClr val="CED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47A0B2C-B5A8-80FB-F222-F826B5DCEE3E}"/>
                </a:ext>
              </a:extLst>
            </p:cNvPr>
            <p:cNvSpPr/>
            <p:nvPr userDrawn="1"/>
          </p:nvSpPr>
          <p:spPr>
            <a:xfrm>
              <a:off x="8543066" y="1682633"/>
              <a:ext cx="135457" cy="135007"/>
            </a:xfrm>
            <a:prstGeom prst="rect">
              <a:avLst/>
            </a:prstGeom>
            <a:solidFill>
              <a:srgbClr val="C0C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E501548-E5B1-7ADA-2EE5-F70DEEEFA622}"/>
                </a:ext>
              </a:extLst>
            </p:cNvPr>
            <p:cNvSpPr/>
            <p:nvPr userDrawn="1"/>
          </p:nvSpPr>
          <p:spPr>
            <a:xfrm>
              <a:off x="8678538" y="1682633"/>
              <a:ext cx="135457" cy="135007"/>
            </a:xfrm>
            <a:prstGeom prst="rect">
              <a:avLst/>
            </a:prstGeom>
            <a:solidFill>
              <a:srgbClr val="B1B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8D147C5-8F43-CE3F-97B9-F77F2D272807}"/>
                </a:ext>
              </a:extLst>
            </p:cNvPr>
            <p:cNvSpPr/>
            <p:nvPr userDrawn="1"/>
          </p:nvSpPr>
          <p:spPr>
            <a:xfrm>
              <a:off x="8814009" y="1682633"/>
              <a:ext cx="135457" cy="135007"/>
            </a:xfrm>
            <a:prstGeom prst="rect">
              <a:avLst/>
            </a:prstGeom>
            <a:solidFill>
              <a:srgbClr val="A0AE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92256BF-BB9C-46E6-5F08-A97CA44CCAB2}"/>
                </a:ext>
              </a:extLst>
            </p:cNvPr>
            <p:cNvSpPr/>
            <p:nvPr userDrawn="1"/>
          </p:nvSpPr>
          <p:spPr>
            <a:xfrm>
              <a:off x="8407594" y="1871664"/>
              <a:ext cx="135457" cy="135007"/>
            </a:xfrm>
            <a:prstGeom prst="rect">
              <a:avLst/>
            </a:prstGeom>
            <a:solidFill>
              <a:srgbClr val="90A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6DEACB2-AD6F-B1FB-5CF4-66169A25F196}"/>
                </a:ext>
              </a:extLst>
            </p:cNvPr>
            <p:cNvSpPr/>
            <p:nvPr userDrawn="1"/>
          </p:nvSpPr>
          <p:spPr>
            <a:xfrm>
              <a:off x="8543066" y="1871664"/>
              <a:ext cx="135457" cy="135007"/>
            </a:xfrm>
            <a:prstGeom prst="rect">
              <a:avLst/>
            </a:prstGeom>
            <a:solidFill>
              <a:srgbClr val="7E9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3A351D6-0767-AC5E-C62C-C3212EB2E14A}"/>
                </a:ext>
              </a:extLst>
            </p:cNvPr>
            <p:cNvSpPr/>
            <p:nvPr userDrawn="1"/>
          </p:nvSpPr>
          <p:spPr>
            <a:xfrm>
              <a:off x="8678538" y="1871664"/>
              <a:ext cx="135457" cy="135007"/>
            </a:xfrm>
            <a:prstGeom prst="rect">
              <a:avLst/>
            </a:prstGeom>
            <a:solidFill>
              <a:srgbClr val="6D8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3972531-38E1-5A65-7728-8426C90DE561}"/>
                </a:ext>
              </a:extLst>
            </p:cNvPr>
            <p:cNvSpPr/>
            <p:nvPr userDrawn="1"/>
          </p:nvSpPr>
          <p:spPr>
            <a:xfrm>
              <a:off x="8814009" y="1871664"/>
              <a:ext cx="135457" cy="135007"/>
            </a:xfrm>
            <a:prstGeom prst="rect">
              <a:avLst/>
            </a:prstGeom>
            <a:solidFill>
              <a:srgbClr val="5C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CFA0290-95B0-926D-0E18-C4297425C3B5}"/>
                </a:ext>
              </a:extLst>
            </p:cNvPr>
            <p:cNvSpPr/>
            <p:nvPr userDrawn="1"/>
          </p:nvSpPr>
          <p:spPr>
            <a:xfrm>
              <a:off x="8407579" y="2060694"/>
              <a:ext cx="135457" cy="135007"/>
            </a:xfrm>
            <a:prstGeom prst="rect">
              <a:avLst/>
            </a:prstGeom>
            <a:solidFill>
              <a:srgbClr val="45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9D1D363-6EF1-D8B0-5B81-D31CFE6BE8A8}"/>
                </a:ext>
              </a:extLst>
            </p:cNvPr>
            <p:cNvSpPr/>
            <p:nvPr userDrawn="1"/>
          </p:nvSpPr>
          <p:spPr>
            <a:xfrm>
              <a:off x="8543051" y="2060694"/>
              <a:ext cx="135457" cy="135007"/>
            </a:xfrm>
            <a:prstGeom prst="rect">
              <a:avLst/>
            </a:prstGeom>
            <a:solidFill>
              <a:srgbClr val="2B33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C180C6C-DF8D-1D6D-EA0F-611F871CBEB8}"/>
                </a:ext>
              </a:extLst>
            </p:cNvPr>
            <p:cNvSpPr/>
            <p:nvPr userDrawn="1"/>
          </p:nvSpPr>
          <p:spPr>
            <a:xfrm>
              <a:off x="8678522" y="2060694"/>
              <a:ext cx="135457" cy="135007"/>
            </a:xfrm>
            <a:prstGeom prst="rect">
              <a:avLst/>
            </a:prstGeom>
            <a:solidFill>
              <a:srgbClr val="171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D0B01DC-CDD0-E08F-7AC6-D02B250AB43B}"/>
                </a:ext>
              </a:extLst>
            </p:cNvPr>
            <p:cNvSpPr/>
            <p:nvPr userDrawn="1"/>
          </p:nvSpPr>
          <p:spPr>
            <a:xfrm>
              <a:off x="8814009" y="2060694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D7D8D31-AEE0-4CD2-4D03-E5D8298C78BF}"/>
                </a:ext>
              </a:extLst>
            </p:cNvPr>
            <p:cNvSpPr/>
            <p:nvPr userDrawn="1"/>
          </p:nvSpPr>
          <p:spPr>
            <a:xfrm>
              <a:off x="8407594" y="2242971"/>
              <a:ext cx="135457" cy="13500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780BCD9-2816-2117-896E-CCBF842790F7}"/>
                </a:ext>
              </a:extLst>
            </p:cNvPr>
            <p:cNvSpPr/>
            <p:nvPr userDrawn="1"/>
          </p:nvSpPr>
          <p:spPr>
            <a:xfrm>
              <a:off x="8543051" y="2242971"/>
              <a:ext cx="135457" cy="13500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61A37E0-B0C1-B18A-E697-2AF660643522}"/>
                </a:ext>
              </a:extLst>
            </p:cNvPr>
            <p:cNvSpPr/>
            <p:nvPr userDrawn="1"/>
          </p:nvSpPr>
          <p:spPr>
            <a:xfrm>
              <a:off x="8678538" y="2242971"/>
              <a:ext cx="135457" cy="13500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09CB2EA-5C5A-AFDC-E917-8A55A5328511}"/>
                </a:ext>
              </a:extLst>
            </p:cNvPr>
            <p:cNvSpPr/>
            <p:nvPr userDrawn="1"/>
          </p:nvSpPr>
          <p:spPr>
            <a:xfrm>
              <a:off x="8814009" y="2242971"/>
              <a:ext cx="135457" cy="13500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01F96286-3765-E6A1-4F71-09CB03AF3DBC}"/>
                </a:ext>
              </a:extLst>
            </p:cNvPr>
            <p:cNvSpPr/>
            <p:nvPr userDrawn="1"/>
          </p:nvSpPr>
          <p:spPr>
            <a:xfrm>
              <a:off x="8407594" y="2432001"/>
              <a:ext cx="135457" cy="135007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F06E2FA-6F5E-F011-9D46-B392129C6D21}"/>
                </a:ext>
              </a:extLst>
            </p:cNvPr>
            <p:cNvSpPr/>
            <p:nvPr userDrawn="1"/>
          </p:nvSpPr>
          <p:spPr>
            <a:xfrm>
              <a:off x="8543066" y="2432001"/>
              <a:ext cx="135457" cy="135007"/>
            </a:xfrm>
            <a:prstGeom prst="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2115F3EC-66ED-D79B-D44C-27ACB4CC8C05}"/>
                </a:ext>
              </a:extLst>
            </p:cNvPr>
            <p:cNvSpPr/>
            <p:nvPr userDrawn="1"/>
          </p:nvSpPr>
          <p:spPr>
            <a:xfrm>
              <a:off x="8678538" y="2432001"/>
              <a:ext cx="135457" cy="135007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C11A83E-A66C-238F-67F8-3FD022CAE43F}"/>
                </a:ext>
              </a:extLst>
            </p:cNvPr>
            <p:cNvSpPr/>
            <p:nvPr userDrawn="1"/>
          </p:nvSpPr>
          <p:spPr>
            <a:xfrm>
              <a:off x="8814009" y="2432001"/>
              <a:ext cx="135457" cy="135007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E0A14A56-7ADB-C01A-26C1-CC32A498858D}"/>
                </a:ext>
              </a:extLst>
            </p:cNvPr>
            <p:cNvSpPr/>
            <p:nvPr userDrawn="1"/>
          </p:nvSpPr>
          <p:spPr>
            <a:xfrm>
              <a:off x="8407594" y="2621032"/>
              <a:ext cx="135457" cy="135007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F364DC6-A718-7D51-061F-9CBA0AD9A378}"/>
                </a:ext>
              </a:extLst>
            </p:cNvPr>
            <p:cNvSpPr/>
            <p:nvPr userDrawn="1"/>
          </p:nvSpPr>
          <p:spPr>
            <a:xfrm>
              <a:off x="8543066" y="2621032"/>
              <a:ext cx="135457" cy="135007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FCD8EF2-6E87-D118-ADDA-7BB93EA24862}"/>
                </a:ext>
              </a:extLst>
            </p:cNvPr>
            <p:cNvSpPr/>
            <p:nvPr userDrawn="1"/>
          </p:nvSpPr>
          <p:spPr>
            <a:xfrm>
              <a:off x="8678538" y="2621032"/>
              <a:ext cx="135457" cy="135007"/>
            </a:xfrm>
            <a:prstGeom prst="rect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ECDAE94-EC8E-04A8-17AC-CC5DBB9F6D14}"/>
                </a:ext>
              </a:extLst>
            </p:cNvPr>
            <p:cNvSpPr/>
            <p:nvPr userDrawn="1"/>
          </p:nvSpPr>
          <p:spPr>
            <a:xfrm>
              <a:off x="8814009" y="2621032"/>
              <a:ext cx="135457" cy="135007"/>
            </a:xfrm>
            <a:prstGeom prst="rect">
              <a:avLst/>
            </a:prstGeom>
            <a:solidFill>
              <a:srgbClr val="686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598C997B-98A4-C857-EB75-4713AA65E154}"/>
                </a:ext>
              </a:extLst>
            </p:cNvPr>
            <p:cNvSpPr/>
            <p:nvPr userDrawn="1"/>
          </p:nvSpPr>
          <p:spPr>
            <a:xfrm>
              <a:off x="8407579" y="2810062"/>
              <a:ext cx="135457" cy="135007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3A1C26A-D22C-7071-17FE-F6FC81800464}"/>
                </a:ext>
              </a:extLst>
            </p:cNvPr>
            <p:cNvSpPr/>
            <p:nvPr userDrawn="1"/>
          </p:nvSpPr>
          <p:spPr>
            <a:xfrm>
              <a:off x="8543051" y="2810062"/>
              <a:ext cx="135457" cy="135007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26317F2C-8222-D6DF-055D-9D49EC441197}"/>
                </a:ext>
              </a:extLst>
            </p:cNvPr>
            <p:cNvSpPr/>
            <p:nvPr userDrawn="1"/>
          </p:nvSpPr>
          <p:spPr>
            <a:xfrm>
              <a:off x="8678522" y="2810062"/>
              <a:ext cx="135457" cy="1350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BE57D8E1-10F2-BE52-FEAF-BE7D6C15A3B7}"/>
                </a:ext>
              </a:extLst>
            </p:cNvPr>
            <p:cNvSpPr/>
            <p:nvPr userDrawn="1"/>
          </p:nvSpPr>
          <p:spPr>
            <a:xfrm>
              <a:off x="8814009" y="2810062"/>
              <a:ext cx="135457" cy="13500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endParaRPr lang="de-DE" sz="667">
                <a:solidFill>
                  <a:schemeClr val="bg1"/>
                </a:solidFill>
                <a:latin typeface="Arial Narrow" panose="020B060602020203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15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82" r:id="rId2"/>
    <p:sldLayoutId id="2147483708" r:id="rId3"/>
    <p:sldLayoutId id="2147483687" r:id="rId4"/>
    <p:sldLayoutId id="2147483706" r:id="rId5"/>
    <p:sldLayoutId id="2147483710" r:id="rId6"/>
    <p:sldLayoutId id="2147483711" r:id="rId7"/>
    <p:sldLayoutId id="2147483667" r:id="rId8"/>
    <p:sldLayoutId id="2147483688" r:id="rId9"/>
    <p:sldLayoutId id="2147483692" r:id="rId10"/>
    <p:sldLayoutId id="2147483685" r:id="rId11"/>
    <p:sldLayoutId id="2147483686" r:id="rId12"/>
    <p:sldLayoutId id="2147483707" r:id="rId13"/>
    <p:sldLayoutId id="2147483689" r:id="rId14"/>
    <p:sldLayoutId id="2147483712" r:id="rId15"/>
    <p:sldLayoutId id="2147483713" r:id="rId16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-110" baseline="0" dirty="0">
          <a:ln>
            <a:noFill/>
          </a:ln>
          <a:solidFill>
            <a:srgbClr val="005AB4"/>
          </a:solidFill>
          <a:effectLst/>
          <a:latin typeface="Aileron Bold" panose="00000800000000000000" pitchFamily="2" charset="0"/>
          <a:ea typeface="+mj-ea"/>
          <a:cs typeface="Arial" panose="020B0604020202020204" pitchFamily="34" charset="0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0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2.png"/><Relationship Id="rId5" Type="http://schemas.openxmlformats.org/officeDocument/2006/relationships/image" Target="../media/image28.png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datasets/DataRobot-Research/judge-eval/raw/main/qars_labeled.csv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foundry/concepts/evaluation-evaluators/rag-evaluators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learn.microsoft.com/en-us/azure/ai-foundry/concepts/evaluation-evaluators/rag-evaluato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21B6B-F89B-DFC4-4217-1B7519D2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Evaluation: How reliable are "LLM-As-A-Judge" prompts?</a:t>
            </a:r>
            <a:endParaRPr lang="en-CA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26C23A-B982-F57B-1E5A-78B6B1CE1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ileron Light" panose="00000400000000000000" pitchFamily="2" charset="0"/>
              </a:rPr>
              <a:t>Karsten Held, September 2025</a:t>
            </a:r>
            <a:endParaRPr lang="en-CA">
              <a:latin typeface="Aileron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09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C31-C510-17F8-3B90-2D270D7C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393A42B-13EE-3C86-20DC-178679A6F539}"/>
              </a:ext>
            </a:extLst>
          </p:cNvPr>
          <p:cNvSpPr/>
          <p:nvPr/>
        </p:nvSpPr>
        <p:spPr>
          <a:xfrm>
            <a:off x="3382194" y="386778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586B772F-4FC7-5AC9-5D8F-08169B0EF7DA}"/>
              </a:ext>
            </a:extLst>
          </p:cNvPr>
          <p:cNvSpPr/>
          <p:nvPr/>
        </p:nvSpPr>
        <p:spPr>
          <a:xfrm>
            <a:off x="3382198" y="2366752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8235E63E-929C-CA3F-CB6C-AB024E173DAB}"/>
              </a:ext>
            </a:extLst>
          </p:cNvPr>
          <p:cNvSpPr/>
          <p:nvPr/>
        </p:nvSpPr>
        <p:spPr>
          <a:xfrm>
            <a:off x="3382194" y="4895271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D7802E0-9FBA-B970-34CF-66912ADCBA7C}"/>
              </a:ext>
            </a:extLst>
          </p:cNvPr>
          <p:cNvSpPr/>
          <p:nvPr/>
        </p:nvSpPr>
        <p:spPr>
          <a:xfrm>
            <a:off x="3315871" y="3525754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D11BF717-E84A-6BBA-630A-3598092DA097}"/>
              </a:ext>
            </a:extLst>
          </p:cNvPr>
          <p:cNvSpPr/>
          <p:nvPr/>
        </p:nvSpPr>
        <p:spPr>
          <a:xfrm>
            <a:off x="5208086" y="3525754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CB30CD2-2DD2-146A-2834-99F9B4968FA5}"/>
              </a:ext>
            </a:extLst>
          </p:cNvPr>
          <p:cNvSpPr/>
          <p:nvPr/>
        </p:nvSpPr>
        <p:spPr>
          <a:xfrm>
            <a:off x="4642222" y="3525754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3850DAFD-14DC-5895-2CB2-5FD210EFCA2C}"/>
              </a:ext>
            </a:extLst>
          </p:cNvPr>
          <p:cNvSpPr/>
          <p:nvPr/>
        </p:nvSpPr>
        <p:spPr>
          <a:xfrm>
            <a:off x="4080864" y="3525754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FC016EF-4196-4B31-A971-0504C40D0C4C}"/>
              </a:ext>
            </a:extLst>
          </p:cNvPr>
          <p:cNvSpPr/>
          <p:nvPr/>
        </p:nvSpPr>
        <p:spPr>
          <a:xfrm>
            <a:off x="2691486" y="3524312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AC66-D97A-7945-E44D-821C180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80F38CE-71D0-192B-7F53-1B27D934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0"/>
            <a:ext cx="9680000" cy="311172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3 judge prompt types evaluating </a:t>
            </a:r>
            <a:r>
              <a:rPr lang="en-US" sz="1800">
                <a:highlight>
                  <a:srgbClr val="FFFF00"/>
                </a:highlight>
              </a:rPr>
              <a:t>60 simple calibration questions</a:t>
            </a:r>
            <a:r>
              <a:rPr lang="en-US" sz="1800"/>
              <a:t> with </a:t>
            </a:r>
            <a:r>
              <a:rPr lang="en-US" sz="1800">
                <a:highlight>
                  <a:srgbClr val="FFFF00"/>
                </a:highlight>
              </a:rPr>
              <a:t>gpt-5</a:t>
            </a:r>
            <a:r>
              <a:rPr lang="en-US" sz="1800" b="1"/>
              <a:t> and </a:t>
            </a:r>
            <a:r>
              <a:rPr lang="en-US" sz="1800" b="1">
                <a:highlight>
                  <a:srgbClr val="FFFF00"/>
                </a:highlight>
              </a:rPr>
              <a:t>gpt-4o</a:t>
            </a:r>
            <a:endParaRPr lang="en-US" sz="1800"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DC9C5-A822-9E26-6493-8D4AB020E24F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6816A1-7B71-1B93-9E64-8053FCFA8594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3851386-6CC7-CFE3-8FB7-39F87F8D7297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2025-08-16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D0DB49-D145-DE74-0FE5-A2CE9F7C4A75}"/>
              </a:ext>
            </a:extLst>
          </p:cNvPr>
          <p:cNvSpPr/>
          <p:nvPr/>
        </p:nvSpPr>
        <p:spPr>
          <a:xfrm>
            <a:off x="3317004" y="4550853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2D0FC-5F64-7B5D-3252-F5F93A55C25D}"/>
              </a:ext>
            </a:extLst>
          </p:cNvPr>
          <p:cNvSpPr/>
          <p:nvPr/>
        </p:nvSpPr>
        <p:spPr>
          <a:xfrm>
            <a:off x="3317004" y="2026234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0C3F0-C900-18B0-B854-422E06105BB8}"/>
              </a:ext>
            </a:extLst>
          </p:cNvPr>
          <p:cNvSpPr txBox="1"/>
          <p:nvPr/>
        </p:nvSpPr>
        <p:spPr>
          <a:xfrm>
            <a:off x="359476" y="4586836"/>
            <a:ext cx="152651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LangChain rubric based "Correctness" 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7FC18-4D88-9C91-B51D-85440122D4B1}"/>
              </a:ext>
            </a:extLst>
          </p:cNvPr>
          <p:cNvSpPr txBox="1"/>
          <p:nvPr/>
        </p:nvSpPr>
        <p:spPr>
          <a:xfrm>
            <a:off x="2702312" y="1809215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BE8FA-E402-0B5F-4635-63659A1EBAC0}"/>
              </a:ext>
            </a:extLst>
          </p:cNvPr>
          <p:cNvSpPr txBox="1"/>
          <p:nvPr/>
        </p:nvSpPr>
        <p:spPr>
          <a:xfrm>
            <a:off x="3364010" y="1809214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E4119-769E-C376-2DFB-7F118019136D}"/>
              </a:ext>
            </a:extLst>
          </p:cNvPr>
          <p:cNvSpPr txBox="1"/>
          <p:nvPr/>
        </p:nvSpPr>
        <p:spPr>
          <a:xfrm>
            <a:off x="4246693" y="1809213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90D72791-CE5D-9B15-CD1A-01AA0D2B68E4}"/>
              </a:ext>
            </a:extLst>
          </p:cNvPr>
          <p:cNvSpPr/>
          <p:nvPr/>
        </p:nvSpPr>
        <p:spPr>
          <a:xfrm>
            <a:off x="2643385" y="1709907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30CC7-0695-ABC4-09E5-8B8C9B32FFA6}"/>
              </a:ext>
            </a:extLst>
          </p:cNvPr>
          <p:cNvSpPr txBox="1"/>
          <p:nvPr/>
        </p:nvSpPr>
        <p:spPr>
          <a:xfrm>
            <a:off x="3052272" y="1497350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3AB686F8-9E39-2FE4-B35B-874BA7DB9392}"/>
              </a:ext>
            </a:extLst>
          </p:cNvPr>
          <p:cNvSpPr/>
          <p:nvPr/>
        </p:nvSpPr>
        <p:spPr>
          <a:xfrm>
            <a:off x="4098242" y="1709907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CB2C4-692A-E20E-1E74-2FA861003C00}"/>
              </a:ext>
            </a:extLst>
          </p:cNvPr>
          <p:cNvSpPr txBox="1"/>
          <p:nvPr/>
        </p:nvSpPr>
        <p:spPr>
          <a:xfrm>
            <a:off x="4558029" y="1497350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A067E2-BB8F-7A1E-52AC-93BCA823E41F}"/>
              </a:ext>
            </a:extLst>
          </p:cNvPr>
          <p:cNvSpPr txBox="1"/>
          <p:nvPr/>
        </p:nvSpPr>
        <p:spPr>
          <a:xfrm>
            <a:off x="4773154" y="1809213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6D8D8-3E9D-48F1-1E32-0DA08C045DE4}"/>
              </a:ext>
            </a:extLst>
          </p:cNvPr>
          <p:cNvSpPr txBox="1"/>
          <p:nvPr/>
        </p:nvSpPr>
        <p:spPr>
          <a:xfrm>
            <a:off x="5247560" y="1809213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3D9525A-5F0D-60C6-5673-1FD783EC70FB}"/>
              </a:ext>
            </a:extLst>
          </p:cNvPr>
          <p:cNvSpPr/>
          <p:nvPr/>
        </p:nvSpPr>
        <p:spPr>
          <a:xfrm>
            <a:off x="2730425" y="4586836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393541D-F017-B8C6-2BC6-39F360E5D8D1}"/>
              </a:ext>
            </a:extLst>
          </p:cNvPr>
          <p:cNvSpPr/>
          <p:nvPr/>
        </p:nvSpPr>
        <p:spPr>
          <a:xfrm>
            <a:off x="3352940" y="4586836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25FC9FB-3723-2C0E-3350-F7176F99F7A5}"/>
              </a:ext>
            </a:extLst>
          </p:cNvPr>
          <p:cNvSpPr/>
          <p:nvPr/>
        </p:nvSpPr>
        <p:spPr>
          <a:xfrm>
            <a:off x="4118933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DB1EA51-222D-0202-28C9-131D89EBD86B}"/>
              </a:ext>
            </a:extLst>
          </p:cNvPr>
          <p:cNvSpPr/>
          <p:nvPr/>
        </p:nvSpPr>
        <p:spPr>
          <a:xfrm>
            <a:off x="4680154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F6CE832-9D78-4C30-3C05-48E50D9783F4}"/>
              </a:ext>
            </a:extLst>
          </p:cNvPr>
          <p:cNvSpPr/>
          <p:nvPr/>
        </p:nvSpPr>
        <p:spPr>
          <a:xfrm>
            <a:off x="5247561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34%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E5F6DE-C7D7-7157-2FE0-D8A2E5283C9B}"/>
              </a:ext>
            </a:extLst>
          </p:cNvPr>
          <p:cNvGrpSpPr/>
          <p:nvPr/>
        </p:nvGrpSpPr>
        <p:grpSpPr>
          <a:xfrm>
            <a:off x="2313314" y="2661278"/>
            <a:ext cx="834222" cy="628255"/>
            <a:chOff x="4329279" y="3810265"/>
            <a:chExt cx="750799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6151B5-FB21-7A5B-A0C8-6ACA4BC65C39}"/>
                </a:ext>
              </a:extLst>
            </p:cNvPr>
            <p:cNvSpPr txBox="1"/>
            <p:nvPr/>
          </p:nvSpPr>
          <p:spPr>
            <a:xfrm>
              <a:off x="4329279" y="3946759"/>
              <a:ext cx="750799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pass or fail consistently over all runs</a:t>
              </a: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14D69620-1DD7-B8A8-F64C-2DB1C6415DE4}"/>
                </a:ext>
              </a:extLst>
            </p:cNvPr>
            <p:cNvSpPr/>
            <p:nvPr/>
          </p:nvSpPr>
          <p:spPr>
            <a:xfrm rot="16200000">
              <a:off x="485507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BA2E71-F02D-52FE-CC5E-AD98D75AE7C2}"/>
              </a:ext>
            </a:extLst>
          </p:cNvPr>
          <p:cNvGrpSpPr/>
          <p:nvPr/>
        </p:nvGrpSpPr>
        <p:grpSpPr>
          <a:xfrm>
            <a:off x="3233232" y="2661278"/>
            <a:ext cx="694640" cy="628255"/>
            <a:chOff x="4380519" y="3810265"/>
            <a:chExt cx="625176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797D60-DC5A-F0FE-8BEE-0F831085A76E}"/>
                </a:ext>
              </a:extLst>
            </p:cNvPr>
            <p:cNvSpPr txBox="1"/>
            <p:nvPr/>
          </p:nvSpPr>
          <p:spPr>
            <a:xfrm>
              <a:off x="4380519" y="3946759"/>
              <a:ext cx="625176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got same score over all runs</a:t>
              </a: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D42C1F35-B585-AB69-A028-10D7385BFCD0}"/>
                </a:ext>
              </a:extLst>
            </p:cNvPr>
            <p:cNvSpPr/>
            <p:nvPr/>
          </p:nvSpPr>
          <p:spPr>
            <a:xfrm rot="16200000">
              <a:off x="4646141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D794587-4293-6B1C-2C7E-5D33769457F8}"/>
              </a:ext>
            </a:extLst>
          </p:cNvPr>
          <p:cNvGrpSpPr/>
          <p:nvPr/>
        </p:nvGrpSpPr>
        <p:grpSpPr>
          <a:xfrm>
            <a:off x="3995629" y="2661292"/>
            <a:ext cx="625816" cy="628255"/>
            <a:chOff x="4411490" y="3810265"/>
            <a:chExt cx="563235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673607-70FF-45B9-A80F-67BC6B05E23C}"/>
                </a:ext>
              </a:extLst>
            </p:cNvPr>
            <p:cNvSpPr txBox="1"/>
            <p:nvPr/>
          </p:nvSpPr>
          <p:spPr>
            <a:xfrm>
              <a:off x="4411490" y="3946759"/>
              <a:ext cx="563235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correct predictions overall</a:t>
              </a:r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3680EBC6-8B8D-BCA9-ED9B-039613C34FBC}"/>
                </a:ext>
              </a:extLst>
            </p:cNvPr>
            <p:cNvSpPr/>
            <p:nvPr/>
          </p:nvSpPr>
          <p:spPr>
            <a:xfrm rot="16200000">
              <a:off x="4686802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EC29B29-1940-8AFD-03B2-9EB222FD5E67}"/>
              </a:ext>
            </a:extLst>
          </p:cNvPr>
          <p:cNvGrpSpPr/>
          <p:nvPr/>
        </p:nvGrpSpPr>
        <p:grpSpPr>
          <a:xfrm>
            <a:off x="4692402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05B767-BE99-1375-2840-820799CBA68D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predicted passes are real passes</a:t>
              </a: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CEF82732-05ED-3458-3047-88395550DCEC}"/>
                </a:ext>
              </a:extLst>
            </p:cNvPr>
            <p:cNvSpPr/>
            <p:nvPr/>
          </p:nvSpPr>
          <p:spPr>
            <a:xfrm rot="16200000">
              <a:off x="455340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9982C2-8A45-4AF1-977F-4EEBD25BEE08}"/>
              </a:ext>
            </a:extLst>
          </p:cNvPr>
          <p:cNvGrpSpPr/>
          <p:nvPr/>
        </p:nvGrpSpPr>
        <p:grpSpPr>
          <a:xfrm>
            <a:off x="5376665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08702C0-1CC7-8855-2E63-39FB064D5DD4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many of real passes correctly predicted</a:t>
              </a: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707BEFB6-61C8-6AA1-8ABB-D415DB9EAB6D}"/>
                </a:ext>
              </a:extLst>
            </p:cNvPr>
            <p:cNvSpPr/>
            <p:nvPr/>
          </p:nvSpPr>
          <p:spPr>
            <a:xfrm rot="16200000">
              <a:off x="44765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281283A-9E93-4936-77B7-C6BF0CDC835E}"/>
              </a:ext>
            </a:extLst>
          </p:cNvPr>
          <p:cNvSpPr txBox="1"/>
          <p:nvPr/>
        </p:nvSpPr>
        <p:spPr>
          <a:xfrm>
            <a:off x="359476" y="2081949"/>
            <a:ext cx="101790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001F617-E71B-C687-43D5-7CF6D3D2F1E0}"/>
              </a:ext>
            </a:extLst>
          </p:cNvPr>
          <p:cNvSpPr/>
          <p:nvPr/>
        </p:nvSpPr>
        <p:spPr>
          <a:xfrm>
            <a:off x="2730425" y="2060898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D4F1E1F-601A-1806-3D34-3E19570E7B07}"/>
              </a:ext>
            </a:extLst>
          </p:cNvPr>
          <p:cNvSpPr/>
          <p:nvPr/>
        </p:nvSpPr>
        <p:spPr>
          <a:xfrm>
            <a:off x="3352940" y="2060898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6F45E22-61A0-4DB8-A53B-CF1B7E55D8DC}"/>
              </a:ext>
            </a:extLst>
          </p:cNvPr>
          <p:cNvSpPr/>
          <p:nvPr/>
        </p:nvSpPr>
        <p:spPr>
          <a:xfrm>
            <a:off x="4118933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671D7B0-F31D-F185-FF5F-AB15AD1A056D}"/>
              </a:ext>
            </a:extLst>
          </p:cNvPr>
          <p:cNvSpPr/>
          <p:nvPr/>
        </p:nvSpPr>
        <p:spPr>
          <a:xfrm>
            <a:off x="4680154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C36C97C-C048-4FC6-C5D4-B6FB87470928}"/>
              </a:ext>
            </a:extLst>
          </p:cNvPr>
          <p:cNvSpPr/>
          <p:nvPr/>
        </p:nvSpPr>
        <p:spPr>
          <a:xfrm>
            <a:off x="5247561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0862C15-A11D-D21B-80F9-F97CEDC49F85}"/>
              </a:ext>
            </a:extLst>
          </p:cNvPr>
          <p:cNvSpPr/>
          <p:nvPr/>
        </p:nvSpPr>
        <p:spPr>
          <a:xfrm>
            <a:off x="2812795" y="2399797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D664F44-5136-510F-8EBC-6CCDBB47E26B}"/>
              </a:ext>
            </a:extLst>
          </p:cNvPr>
          <p:cNvSpPr/>
          <p:nvPr/>
        </p:nvSpPr>
        <p:spPr>
          <a:xfrm>
            <a:off x="3435310" y="2399797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156942B-33BF-4EDF-6C23-64C645D055BA}"/>
              </a:ext>
            </a:extLst>
          </p:cNvPr>
          <p:cNvSpPr/>
          <p:nvPr/>
        </p:nvSpPr>
        <p:spPr>
          <a:xfrm>
            <a:off x="4201303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4DAC4D7-7510-C68E-7F01-161197E02635}"/>
              </a:ext>
            </a:extLst>
          </p:cNvPr>
          <p:cNvSpPr/>
          <p:nvPr/>
        </p:nvSpPr>
        <p:spPr>
          <a:xfrm>
            <a:off x="4762524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AD9D4E2-AC8A-80F3-522A-D6BAB4049914}"/>
              </a:ext>
            </a:extLst>
          </p:cNvPr>
          <p:cNvSpPr/>
          <p:nvPr/>
        </p:nvSpPr>
        <p:spPr>
          <a:xfrm>
            <a:off x="5329931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0C691-E22C-CC5F-D3BA-C5452B84AC61}"/>
              </a:ext>
            </a:extLst>
          </p:cNvPr>
          <p:cNvSpPr txBox="1"/>
          <p:nvPr/>
        </p:nvSpPr>
        <p:spPr>
          <a:xfrm>
            <a:off x="2317238" y="2417135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6598FEF-A7AB-22BF-03D6-5674C17D3AA3}"/>
              </a:ext>
            </a:extLst>
          </p:cNvPr>
          <p:cNvSpPr txBox="1"/>
          <p:nvPr/>
        </p:nvSpPr>
        <p:spPr>
          <a:xfrm>
            <a:off x="2317238" y="211269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F49A33F-D9C1-CEA2-7112-FAB8425B0BBD}"/>
              </a:ext>
            </a:extLst>
          </p:cNvPr>
          <p:cNvSpPr/>
          <p:nvPr/>
        </p:nvSpPr>
        <p:spPr>
          <a:xfrm>
            <a:off x="2812795" y="4928245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7ADC4973-3F30-F5D8-17F4-F63C43343217}"/>
              </a:ext>
            </a:extLst>
          </p:cNvPr>
          <p:cNvSpPr/>
          <p:nvPr/>
        </p:nvSpPr>
        <p:spPr>
          <a:xfrm>
            <a:off x="3435310" y="4928245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3A6EE9C-6CE3-2DB2-C22E-24911CCA174D}"/>
              </a:ext>
            </a:extLst>
          </p:cNvPr>
          <p:cNvSpPr/>
          <p:nvPr/>
        </p:nvSpPr>
        <p:spPr>
          <a:xfrm>
            <a:off x="4201303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D48CAF1-FCB7-1D18-6A99-62EA057A856C}"/>
              </a:ext>
            </a:extLst>
          </p:cNvPr>
          <p:cNvSpPr/>
          <p:nvPr/>
        </p:nvSpPr>
        <p:spPr>
          <a:xfrm>
            <a:off x="4762524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5658012-BFF6-8B1E-2E3E-3A285882C775}"/>
              </a:ext>
            </a:extLst>
          </p:cNvPr>
          <p:cNvSpPr/>
          <p:nvPr/>
        </p:nvSpPr>
        <p:spPr>
          <a:xfrm>
            <a:off x="5329931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31%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1905A13-EED9-EACA-E3C9-54E4D7962CB0}"/>
              </a:ext>
            </a:extLst>
          </p:cNvPr>
          <p:cNvSpPr txBox="1"/>
          <p:nvPr/>
        </p:nvSpPr>
        <p:spPr>
          <a:xfrm>
            <a:off x="2317238" y="4945583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329396-AA27-7B8E-1F86-1E2F905E72F4}"/>
              </a:ext>
            </a:extLst>
          </p:cNvPr>
          <p:cNvSpPr txBox="1"/>
          <p:nvPr/>
        </p:nvSpPr>
        <p:spPr>
          <a:xfrm>
            <a:off x="2317238" y="463605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D496FC0-3ABA-141D-7181-DD4E8545B8B4}"/>
              </a:ext>
            </a:extLst>
          </p:cNvPr>
          <p:cNvSpPr txBox="1"/>
          <p:nvPr/>
        </p:nvSpPr>
        <p:spPr>
          <a:xfrm>
            <a:off x="359475" y="3507313"/>
            <a:ext cx="155972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 optimized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complex formulaic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 model prompt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4D703FDB-6B7D-B294-2671-C390654E6329}"/>
              </a:ext>
            </a:extLst>
          </p:cNvPr>
          <p:cNvSpPr/>
          <p:nvPr/>
        </p:nvSpPr>
        <p:spPr>
          <a:xfrm>
            <a:off x="2730425" y="3561837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E5A1C10-B56C-489E-2DB9-2552D3403863}"/>
              </a:ext>
            </a:extLst>
          </p:cNvPr>
          <p:cNvSpPr/>
          <p:nvPr/>
        </p:nvSpPr>
        <p:spPr>
          <a:xfrm>
            <a:off x="3352940" y="3561837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D923AB26-DC09-226E-71F0-75D434CDE0FE}"/>
              </a:ext>
            </a:extLst>
          </p:cNvPr>
          <p:cNvSpPr/>
          <p:nvPr/>
        </p:nvSpPr>
        <p:spPr>
          <a:xfrm>
            <a:off x="4118933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1BD9A18-DD54-F169-6F6A-43BA601EDA9F}"/>
              </a:ext>
            </a:extLst>
          </p:cNvPr>
          <p:cNvSpPr/>
          <p:nvPr/>
        </p:nvSpPr>
        <p:spPr>
          <a:xfrm>
            <a:off x="4680154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87658E51-F10A-165E-19A9-6D301D118264}"/>
              </a:ext>
            </a:extLst>
          </p:cNvPr>
          <p:cNvSpPr/>
          <p:nvPr/>
        </p:nvSpPr>
        <p:spPr>
          <a:xfrm>
            <a:off x="5247561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6B69255-CA89-5ACB-F796-C2D670DCDBED}"/>
              </a:ext>
            </a:extLst>
          </p:cNvPr>
          <p:cNvSpPr txBox="1"/>
          <p:nvPr/>
        </p:nvSpPr>
        <p:spPr>
          <a:xfrm>
            <a:off x="2317238" y="3608027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96585D9-DFE8-BDE4-6329-C6BDCDC5B0EE}"/>
              </a:ext>
            </a:extLst>
          </p:cNvPr>
          <p:cNvSpPr/>
          <p:nvPr/>
        </p:nvSpPr>
        <p:spPr>
          <a:xfrm>
            <a:off x="2808871" y="3897220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4C957A9-4BAE-C491-0377-B67C012B7FC0}"/>
              </a:ext>
            </a:extLst>
          </p:cNvPr>
          <p:cNvSpPr/>
          <p:nvPr/>
        </p:nvSpPr>
        <p:spPr>
          <a:xfrm>
            <a:off x="3431386" y="3897220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23239DED-2663-94D2-116E-88EC4D97FE44}"/>
              </a:ext>
            </a:extLst>
          </p:cNvPr>
          <p:cNvSpPr/>
          <p:nvPr/>
        </p:nvSpPr>
        <p:spPr>
          <a:xfrm>
            <a:off x="4197379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21C8BEC-2D68-636A-3B9A-50A3E2DC3AEC}"/>
              </a:ext>
            </a:extLst>
          </p:cNvPr>
          <p:cNvSpPr/>
          <p:nvPr/>
        </p:nvSpPr>
        <p:spPr>
          <a:xfrm>
            <a:off x="4758600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639C74C2-6B13-1584-F201-7BB77F01DF08}"/>
              </a:ext>
            </a:extLst>
          </p:cNvPr>
          <p:cNvSpPr/>
          <p:nvPr/>
        </p:nvSpPr>
        <p:spPr>
          <a:xfrm>
            <a:off x="5326007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1DDDC7-66D1-F59E-461C-4A391CDFDA7F}"/>
              </a:ext>
            </a:extLst>
          </p:cNvPr>
          <p:cNvSpPr txBox="1"/>
          <p:nvPr/>
        </p:nvSpPr>
        <p:spPr>
          <a:xfrm>
            <a:off x="2313314" y="3914558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9C1FEC4E-C392-466F-0E58-D6DFDE4B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11" y="1702092"/>
            <a:ext cx="3744107" cy="122380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03D7F65-C725-94E5-1B2F-73196764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610" y="4303498"/>
            <a:ext cx="3707756" cy="1215724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5C8EEEAE-DC8A-A191-34C5-4A831BD75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311" y="3001516"/>
            <a:ext cx="3723912" cy="1211685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943120-746C-F6C5-4FCA-27CC0BD8E279}"/>
              </a:ext>
            </a:extLst>
          </p:cNvPr>
          <p:cNvGrpSpPr/>
          <p:nvPr/>
        </p:nvGrpSpPr>
        <p:grpSpPr>
          <a:xfrm>
            <a:off x="327472" y="2955626"/>
            <a:ext cx="1180231" cy="475857"/>
            <a:chOff x="3799369" y="3994043"/>
            <a:chExt cx="800127" cy="322600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8D1EFA9-5E7B-7F09-3A1F-F05F25900515}"/>
                </a:ext>
              </a:extLst>
            </p:cNvPr>
            <p:cNvSpPr txBox="1"/>
            <p:nvPr/>
          </p:nvSpPr>
          <p:spPr>
            <a:xfrm>
              <a:off x="3799369" y="3994043"/>
              <a:ext cx="800127" cy="19551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0000" tIns="80000" rIns="40000" bIns="40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Best metrics</a:t>
              </a:r>
              <a:endParaRPr lang="en-CA" sz="1333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2" name="Arrow: Right 181">
              <a:extLst>
                <a:ext uri="{FF2B5EF4-FFF2-40B4-BE49-F238E27FC236}">
                  <a16:creationId xmlns:a16="http://schemas.microsoft.com/office/drawing/2014/main" id="{310E9CB4-02AB-1DCF-FE0C-ECFC1476E6ED}"/>
                </a:ext>
              </a:extLst>
            </p:cNvPr>
            <p:cNvSpPr/>
            <p:nvPr/>
          </p:nvSpPr>
          <p:spPr>
            <a:xfrm rot="5400000">
              <a:off x="4123319" y="4149908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1778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5C18F6-AB4C-22EC-7401-8F395574E2A6}"/>
              </a:ext>
            </a:extLst>
          </p:cNvPr>
          <p:cNvGrpSpPr/>
          <p:nvPr/>
        </p:nvGrpSpPr>
        <p:grpSpPr>
          <a:xfrm>
            <a:off x="343451" y="4174305"/>
            <a:ext cx="1852359" cy="332790"/>
            <a:chOff x="3859545" y="3810265"/>
            <a:chExt cx="1667123" cy="299511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048CB20-2697-98FB-E295-A924E6893980}"/>
                </a:ext>
              </a:extLst>
            </p:cNvPr>
            <p:cNvSpPr txBox="1"/>
            <p:nvPr/>
          </p:nvSpPr>
          <p:spPr>
            <a:xfrm>
              <a:off x="3859545" y="3946759"/>
              <a:ext cx="1667123" cy="163017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This model was used to generate test cases</a:t>
              </a:r>
              <a:endParaRPr lang="en-CA" sz="8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85" name="Arrow: Right 184">
              <a:extLst>
                <a:ext uri="{FF2B5EF4-FFF2-40B4-BE49-F238E27FC236}">
                  <a16:creationId xmlns:a16="http://schemas.microsoft.com/office/drawing/2014/main" id="{187F02C7-DA92-9FFD-73B7-5E9915050560}"/>
                </a:ext>
              </a:extLst>
            </p:cNvPr>
            <p:cNvSpPr/>
            <p:nvPr/>
          </p:nvSpPr>
          <p:spPr>
            <a:xfrm rot="16200000">
              <a:off x="46320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71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C31-C510-17F8-3B90-2D270D7C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69AA8749-1706-E8D9-F0FB-ADF3FF2B6DF6}"/>
              </a:ext>
            </a:extLst>
          </p:cNvPr>
          <p:cNvSpPr/>
          <p:nvPr/>
        </p:nvSpPr>
        <p:spPr>
          <a:xfrm>
            <a:off x="3386405" y="4899980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546FDE06-1E4C-3B1C-0F34-48F118F9A0F8}"/>
              </a:ext>
            </a:extLst>
          </p:cNvPr>
          <p:cNvSpPr/>
          <p:nvPr/>
        </p:nvSpPr>
        <p:spPr>
          <a:xfrm>
            <a:off x="3382194" y="386778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05C0A414-13A4-9ABB-6134-BA26E7E8858D}"/>
              </a:ext>
            </a:extLst>
          </p:cNvPr>
          <p:cNvSpPr/>
          <p:nvPr/>
        </p:nvSpPr>
        <p:spPr>
          <a:xfrm>
            <a:off x="3317004" y="3522120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0EE7B30-1159-57B7-06EF-A7FB10ED7FD6}"/>
              </a:ext>
            </a:extLst>
          </p:cNvPr>
          <p:cNvSpPr/>
          <p:nvPr/>
        </p:nvSpPr>
        <p:spPr>
          <a:xfrm>
            <a:off x="3382198" y="2366752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AC66-D97A-7945-E44D-821C180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How reliable are "LLM-as-a-Judge" prompts?</a:t>
            </a:r>
            <a:endParaRPr lang="en-CA"/>
          </a:p>
        </p:txBody>
      </p:sp>
      <p:sp>
        <p:nvSpPr>
          <p:cNvPr id="219" name="Content Placeholder 19">
            <a:extLst>
              <a:ext uri="{FF2B5EF4-FFF2-40B4-BE49-F238E27FC236}">
                <a16:creationId xmlns:a16="http://schemas.microsoft.com/office/drawing/2014/main" id="{0CE5112C-EDB9-38E0-FEFF-BB8BE23B3875}"/>
              </a:ext>
            </a:extLst>
          </p:cNvPr>
          <p:cNvSpPr txBox="1">
            <a:spLocks/>
          </p:cNvSpPr>
          <p:nvPr/>
        </p:nvSpPr>
        <p:spPr>
          <a:xfrm>
            <a:off x="240000" y="900000"/>
            <a:ext cx="9680000" cy="311172"/>
          </a:xfrm>
          <a:prstGeom prst="rect">
            <a:avLst/>
          </a:prstGeom>
        </p:spPr>
        <p:txBody>
          <a:bodyPr vert="horz" lIns="108000" tIns="0" rIns="0" bIns="0" rtlCol="0">
            <a:noAutofit/>
          </a:bodyPr>
          <a:lstStyle>
            <a:lvl1pPr marL="199318" indent="-199318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Wingdings" panose="05000000000000000000" pitchFamily="2" charset="2"/>
              <a:buChar char="§"/>
              <a:defRPr sz="2000" kern="1200" spc="0" baseline="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marL="400399" indent="-201081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Wingdings" panose="05000000000000000000" pitchFamily="2" charset="2"/>
              <a:buChar char="§"/>
              <a:defRPr sz="1600" kern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2pPr>
            <a:lvl3pPr marL="599716" indent="-204609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Wingdings" panose="05000000000000000000" pitchFamily="2" charset="2"/>
              <a:buChar char="§"/>
              <a:defRPr sz="1400" kern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3pPr>
            <a:lvl4pPr marL="789534" indent="-190498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Wingdings" panose="05000000000000000000" pitchFamily="2" charset="2"/>
              <a:buChar char="§"/>
              <a:defRPr sz="1200" kern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4pPr>
            <a:lvl5pPr marL="985323" indent="-190498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Wingdings" panose="05000000000000000000" pitchFamily="2" charset="2"/>
              <a:buChar char="§"/>
              <a:defRPr sz="1200" kern="1200" spc="0" baseline="0">
                <a:solidFill>
                  <a:srgbClr val="05A01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3 judge prompt types evaluating </a:t>
            </a:r>
            <a:r>
              <a:rPr lang="en-US" sz="1800">
                <a:highlight>
                  <a:srgbClr val="FFFF00"/>
                </a:highlight>
              </a:rPr>
              <a:t>60 simple calibration questions</a:t>
            </a:r>
            <a:r>
              <a:rPr lang="en-US" sz="1800"/>
              <a:t> with </a:t>
            </a:r>
            <a:r>
              <a:rPr lang="en-US" sz="1800">
                <a:highlight>
                  <a:srgbClr val="FFFF00"/>
                </a:highlight>
              </a:rPr>
              <a:t>gpt-5</a:t>
            </a:r>
            <a:r>
              <a:rPr lang="en-US" sz="1800" b="1"/>
              <a:t> and </a:t>
            </a:r>
            <a:r>
              <a:rPr lang="en-US" sz="1800" b="1">
                <a:highlight>
                  <a:srgbClr val="FFFF00"/>
                </a:highlight>
              </a:rPr>
              <a:t>gpt-4o</a:t>
            </a:r>
            <a:endParaRPr lang="en-US" sz="1800">
              <a:highlight>
                <a:srgbClr val="FFFF00"/>
              </a:highlight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F97E13-E087-61BF-ED19-7DC3B69A8CAD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27AA5DF-B34E-47B5-5897-B53258DC560A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Picture 221">
            <a:extLst>
              <a:ext uri="{FF2B5EF4-FFF2-40B4-BE49-F238E27FC236}">
                <a16:creationId xmlns:a16="http://schemas.microsoft.com/office/drawing/2014/main" id="{F4359B25-F59B-2ADF-B1CF-786A3F36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67" y="2992427"/>
            <a:ext cx="3748146" cy="1223802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4E56F896-9DCF-7ADF-1F9B-D8F82FCD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47" y="1703062"/>
            <a:ext cx="3723912" cy="1211685"/>
          </a:xfrm>
          <a:prstGeom prst="rect">
            <a:avLst/>
          </a:prstGeom>
        </p:spPr>
      </p:pic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D3AC691F-6534-9186-E944-B71E37E9FBA8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2025-08-16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80B1550A-023E-4B5E-5186-80E345B1DB4A}"/>
              </a:ext>
            </a:extLst>
          </p:cNvPr>
          <p:cNvSpPr/>
          <p:nvPr/>
        </p:nvSpPr>
        <p:spPr>
          <a:xfrm>
            <a:off x="3317004" y="2026234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5C42F08-E40C-2F80-2721-7BA2655168C9}"/>
              </a:ext>
            </a:extLst>
          </p:cNvPr>
          <p:cNvSpPr txBox="1"/>
          <p:nvPr/>
        </p:nvSpPr>
        <p:spPr>
          <a:xfrm>
            <a:off x="359476" y="4586836"/>
            <a:ext cx="16926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Likert-Scale Evaluator &gt;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"Similarity"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6914C9C-7BA4-91D0-E718-68A0D820186D}"/>
              </a:ext>
            </a:extLst>
          </p:cNvPr>
          <p:cNvSpPr txBox="1"/>
          <p:nvPr/>
        </p:nvSpPr>
        <p:spPr>
          <a:xfrm>
            <a:off x="2702312" y="1809215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DFB111B-8203-7BA2-4CEC-1DBDDE049BAA}"/>
              </a:ext>
            </a:extLst>
          </p:cNvPr>
          <p:cNvSpPr txBox="1"/>
          <p:nvPr/>
        </p:nvSpPr>
        <p:spPr>
          <a:xfrm>
            <a:off x="3364010" y="1809214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8BC870C-0E0E-6B88-E7FE-EF500D7902A7}"/>
              </a:ext>
            </a:extLst>
          </p:cNvPr>
          <p:cNvSpPr txBox="1"/>
          <p:nvPr/>
        </p:nvSpPr>
        <p:spPr>
          <a:xfrm>
            <a:off x="4246693" y="1809213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1" name="Rectangle 37">
            <a:extLst>
              <a:ext uri="{FF2B5EF4-FFF2-40B4-BE49-F238E27FC236}">
                <a16:creationId xmlns:a16="http://schemas.microsoft.com/office/drawing/2014/main" id="{6C3F20F1-56AD-24D4-45FD-550DE452FC85}"/>
              </a:ext>
            </a:extLst>
          </p:cNvPr>
          <p:cNvSpPr/>
          <p:nvPr/>
        </p:nvSpPr>
        <p:spPr>
          <a:xfrm>
            <a:off x="2643385" y="1709907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22699F0-C6B1-5F9B-028B-B03678BF91DF}"/>
              </a:ext>
            </a:extLst>
          </p:cNvPr>
          <p:cNvSpPr txBox="1"/>
          <p:nvPr/>
        </p:nvSpPr>
        <p:spPr>
          <a:xfrm>
            <a:off x="3052272" y="1497350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3" name="Rectangle 37">
            <a:extLst>
              <a:ext uri="{FF2B5EF4-FFF2-40B4-BE49-F238E27FC236}">
                <a16:creationId xmlns:a16="http://schemas.microsoft.com/office/drawing/2014/main" id="{C780492C-3FC5-3FC3-29A1-DB99A0919223}"/>
              </a:ext>
            </a:extLst>
          </p:cNvPr>
          <p:cNvSpPr/>
          <p:nvPr/>
        </p:nvSpPr>
        <p:spPr>
          <a:xfrm>
            <a:off x="4098242" y="1709907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98CB960-5781-0430-26FE-6E69E530FED2}"/>
              </a:ext>
            </a:extLst>
          </p:cNvPr>
          <p:cNvSpPr txBox="1"/>
          <p:nvPr/>
        </p:nvSpPr>
        <p:spPr>
          <a:xfrm>
            <a:off x="4558029" y="1497350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EBEB702-5E0E-9171-C367-33CB7D5F0A3A}"/>
              </a:ext>
            </a:extLst>
          </p:cNvPr>
          <p:cNvSpPr txBox="1"/>
          <p:nvPr/>
        </p:nvSpPr>
        <p:spPr>
          <a:xfrm>
            <a:off x="4773154" y="1809213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BD0F082-B81F-894F-B99D-641F942F9D96}"/>
              </a:ext>
            </a:extLst>
          </p:cNvPr>
          <p:cNvSpPr txBox="1"/>
          <p:nvPr/>
        </p:nvSpPr>
        <p:spPr>
          <a:xfrm>
            <a:off x="5247560" y="1809213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0143763A-DE7D-2FF4-8C14-08FC1E08C606}"/>
              </a:ext>
            </a:extLst>
          </p:cNvPr>
          <p:cNvSpPr/>
          <p:nvPr/>
        </p:nvSpPr>
        <p:spPr>
          <a:xfrm>
            <a:off x="2730425" y="4586836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D1EFAA44-D498-02EB-09B0-D8058C4849F0}"/>
              </a:ext>
            </a:extLst>
          </p:cNvPr>
          <p:cNvSpPr/>
          <p:nvPr/>
        </p:nvSpPr>
        <p:spPr>
          <a:xfrm>
            <a:off x="3352940" y="4586836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61CAB23C-FDD7-53D9-D168-A8A9C8BA2BF1}"/>
              </a:ext>
            </a:extLst>
          </p:cNvPr>
          <p:cNvSpPr/>
          <p:nvPr/>
        </p:nvSpPr>
        <p:spPr>
          <a:xfrm>
            <a:off x="4118933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CBB06A09-D4D1-AC63-19E3-2D95D2D53D16}"/>
              </a:ext>
            </a:extLst>
          </p:cNvPr>
          <p:cNvSpPr/>
          <p:nvPr/>
        </p:nvSpPr>
        <p:spPr>
          <a:xfrm>
            <a:off x="4680154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2DC30952-D22D-DD6B-CDB2-D674ACBC35FD}"/>
              </a:ext>
            </a:extLst>
          </p:cNvPr>
          <p:cNvSpPr/>
          <p:nvPr/>
        </p:nvSpPr>
        <p:spPr>
          <a:xfrm>
            <a:off x="5247561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F1A528F-82F3-0C26-5732-061216C0684B}"/>
              </a:ext>
            </a:extLst>
          </p:cNvPr>
          <p:cNvGrpSpPr/>
          <p:nvPr/>
        </p:nvGrpSpPr>
        <p:grpSpPr>
          <a:xfrm>
            <a:off x="2313314" y="2661278"/>
            <a:ext cx="834222" cy="628255"/>
            <a:chOff x="4329279" y="3810265"/>
            <a:chExt cx="750799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E2E0483-DC37-8972-5A64-0D5CD6662F34}"/>
                </a:ext>
              </a:extLst>
            </p:cNvPr>
            <p:cNvSpPr txBox="1"/>
            <p:nvPr/>
          </p:nvSpPr>
          <p:spPr>
            <a:xfrm>
              <a:off x="4329279" y="3946759"/>
              <a:ext cx="750799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pass or fail consistently over all runs</a:t>
              </a:r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A6CD41AC-54DA-849D-61C9-D8B5F6C9D922}"/>
                </a:ext>
              </a:extLst>
            </p:cNvPr>
            <p:cNvSpPr/>
            <p:nvPr/>
          </p:nvSpPr>
          <p:spPr>
            <a:xfrm rot="16200000">
              <a:off x="485507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B1E36F7-35E6-E4E0-9F84-4A8044102C9F}"/>
              </a:ext>
            </a:extLst>
          </p:cNvPr>
          <p:cNvGrpSpPr/>
          <p:nvPr/>
        </p:nvGrpSpPr>
        <p:grpSpPr>
          <a:xfrm>
            <a:off x="3233232" y="2661278"/>
            <a:ext cx="694640" cy="628255"/>
            <a:chOff x="4380519" y="3810265"/>
            <a:chExt cx="625176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676F140-E7F2-4F8A-0147-EBE37FA9A73D}"/>
                </a:ext>
              </a:extLst>
            </p:cNvPr>
            <p:cNvSpPr txBox="1"/>
            <p:nvPr/>
          </p:nvSpPr>
          <p:spPr>
            <a:xfrm>
              <a:off x="4380519" y="3946759"/>
              <a:ext cx="625176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got same score over all runs</a:t>
              </a:r>
            </a:p>
          </p:txBody>
        </p:sp>
        <p:sp>
          <p:nvSpPr>
            <p:cNvPr id="247" name="Arrow: Right 246">
              <a:extLst>
                <a:ext uri="{FF2B5EF4-FFF2-40B4-BE49-F238E27FC236}">
                  <a16:creationId xmlns:a16="http://schemas.microsoft.com/office/drawing/2014/main" id="{00EFA1A0-1D4C-4866-7A5F-9BCB1E068D4F}"/>
                </a:ext>
              </a:extLst>
            </p:cNvPr>
            <p:cNvSpPr/>
            <p:nvPr/>
          </p:nvSpPr>
          <p:spPr>
            <a:xfrm rot="16200000">
              <a:off x="4646141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771BD5E-E2F5-5B5E-529A-B2F537A89841}"/>
              </a:ext>
            </a:extLst>
          </p:cNvPr>
          <p:cNvGrpSpPr/>
          <p:nvPr/>
        </p:nvGrpSpPr>
        <p:grpSpPr>
          <a:xfrm>
            <a:off x="3995629" y="2661292"/>
            <a:ext cx="625816" cy="628255"/>
            <a:chOff x="4411490" y="3810265"/>
            <a:chExt cx="563235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D31F307A-7EE9-946F-7C88-168E44DAD085}"/>
                </a:ext>
              </a:extLst>
            </p:cNvPr>
            <p:cNvSpPr txBox="1"/>
            <p:nvPr/>
          </p:nvSpPr>
          <p:spPr>
            <a:xfrm>
              <a:off x="4411490" y="3946759"/>
              <a:ext cx="563235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correct predictions overall</a:t>
              </a:r>
            </a:p>
          </p:txBody>
        </p:sp>
        <p:sp>
          <p:nvSpPr>
            <p:cNvPr id="250" name="Arrow: Right 249">
              <a:extLst>
                <a:ext uri="{FF2B5EF4-FFF2-40B4-BE49-F238E27FC236}">
                  <a16:creationId xmlns:a16="http://schemas.microsoft.com/office/drawing/2014/main" id="{AE58CEAB-6520-7B73-60E5-A9A46C1CD774}"/>
                </a:ext>
              </a:extLst>
            </p:cNvPr>
            <p:cNvSpPr/>
            <p:nvPr/>
          </p:nvSpPr>
          <p:spPr>
            <a:xfrm rot="16200000">
              <a:off x="4686802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25F7D0E-CFBB-2BE0-24F4-77BE63ECF5B5}"/>
              </a:ext>
            </a:extLst>
          </p:cNvPr>
          <p:cNvGrpSpPr/>
          <p:nvPr/>
        </p:nvGrpSpPr>
        <p:grpSpPr>
          <a:xfrm>
            <a:off x="4692402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0E77DBF-8012-7184-1946-4B73F6F25474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predicted passes are real passes</a:t>
              </a:r>
            </a:p>
          </p:txBody>
        </p:sp>
        <p:sp>
          <p:nvSpPr>
            <p:cNvPr id="253" name="Arrow: Right 252">
              <a:extLst>
                <a:ext uri="{FF2B5EF4-FFF2-40B4-BE49-F238E27FC236}">
                  <a16:creationId xmlns:a16="http://schemas.microsoft.com/office/drawing/2014/main" id="{C5CED449-6FA3-2E17-52FB-6992F2C9AE6A}"/>
                </a:ext>
              </a:extLst>
            </p:cNvPr>
            <p:cNvSpPr/>
            <p:nvPr/>
          </p:nvSpPr>
          <p:spPr>
            <a:xfrm rot="16200000">
              <a:off x="455340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ADE4A95-76DF-272B-BAEF-F14D343241FB}"/>
              </a:ext>
            </a:extLst>
          </p:cNvPr>
          <p:cNvGrpSpPr/>
          <p:nvPr/>
        </p:nvGrpSpPr>
        <p:grpSpPr>
          <a:xfrm>
            <a:off x="5376665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89BEDC88-0513-0C1A-BA1A-529021C7422C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many of real passes correctly predicted</a:t>
              </a:r>
            </a:p>
          </p:txBody>
        </p:sp>
        <p:sp>
          <p:nvSpPr>
            <p:cNvPr id="256" name="Arrow: Right 255">
              <a:extLst>
                <a:ext uri="{FF2B5EF4-FFF2-40B4-BE49-F238E27FC236}">
                  <a16:creationId xmlns:a16="http://schemas.microsoft.com/office/drawing/2014/main" id="{D3D4DF84-4283-A658-D745-0C21690F3DAF}"/>
                </a:ext>
              </a:extLst>
            </p:cNvPr>
            <p:cNvSpPr/>
            <p:nvPr/>
          </p:nvSpPr>
          <p:spPr>
            <a:xfrm rot="16200000">
              <a:off x="44765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48AE85A4-4D59-555F-A265-4D93845DA5D0}"/>
              </a:ext>
            </a:extLst>
          </p:cNvPr>
          <p:cNvSpPr txBox="1"/>
          <p:nvPr/>
        </p:nvSpPr>
        <p:spPr>
          <a:xfrm>
            <a:off x="359476" y="2081949"/>
            <a:ext cx="11286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6B7050E-4686-E7C0-8844-E9A952DBB88C}"/>
              </a:ext>
            </a:extLst>
          </p:cNvPr>
          <p:cNvSpPr/>
          <p:nvPr/>
        </p:nvSpPr>
        <p:spPr>
          <a:xfrm>
            <a:off x="2730425" y="2060898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4CA700B4-67E9-AC29-14AF-64704D0A68EB}"/>
              </a:ext>
            </a:extLst>
          </p:cNvPr>
          <p:cNvSpPr/>
          <p:nvPr/>
        </p:nvSpPr>
        <p:spPr>
          <a:xfrm>
            <a:off x="3352940" y="2060898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A89EDE41-963C-7528-E648-887B1F0E6748}"/>
              </a:ext>
            </a:extLst>
          </p:cNvPr>
          <p:cNvSpPr/>
          <p:nvPr/>
        </p:nvSpPr>
        <p:spPr>
          <a:xfrm>
            <a:off x="4118933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2658608D-CF75-0D50-5554-2399ADC1E2E5}"/>
              </a:ext>
            </a:extLst>
          </p:cNvPr>
          <p:cNvSpPr/>
          <p:nvPr/>
        </p:nvSpPr>
        <p:spPr>
          <a:xfrm>
            <a:off x="4680154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E39FD512-7681-D78F-1CC3-200967A731E4}"/>
              </a:ext>
            </a:extLst>
          </p:cNvPr>
          <p:cNvSpPr/>
          <p:nvPr/>
        </p:nvSpPr>
        <p:spPr>
          <a:xfrm>
            <a:off x="5247561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C97DB1C7-AAE1-7CE2-DE0B-995C4B1C6F6C}"/>
              </a:ext>
            </a:extLst>
          </p:cNvPr>
          <p:cNvSpPr/>
          <p:nvPr/>
        </p:nvSpPr>
        <p:spPr>
          <a:xfrm>
            <a:off x="2812795" y="2399797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E5191FE7-5C63-9FFA-3EB3-84EC08D56798}"/>
              </a:ext>
            </a:extLst>
          </p:cNvPr>
          <p:cNvSpPr/>
          <p:nvPr/>
        </p:nvSpPr>
        <p:spPr>
          <a:xfrm>
            <a:off x="3435310" y="2399797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B7FDCB95-9383-B68B-4EB5-5F38DF2F8C5F}"/>
              </a:ext>
            </a:extLst>
          </p:cNvPr>
          <p:cNvSpPr/>
          <p:nvPr/>
        </p:nvSpPr>
        <p:spPr>
          <a:xfrm>
            <a:off x="4201303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7C21E818-25D1-5DAA-3FEB-4D189EEB7426}"/>
              </a:ext>
            </a:extLst>
          </p:cNvPr>
          <p:cNvSpPr/>
          <p:nvPr/>
        </p:nvSpPr>
        <p:spPr>
          <a:xfrm>
            <a:off x="4762524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D5B8320D-D0A4-F5DD-0BB6-64BA5D266720}"/>
              </a:ext>
            </a:extLst>
          </p:cNvPr>
          <p:cNvSpPr/>
          <p:nvPr/>
        </p:nvSpPr>
        <p:spPr>
          <a:xfrm>
            <a:off x="5329931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AD29AE8-2ECA-535D-18E2-70A0C82CDC69}"/>
              </a:ext>
            </a:extLst>
          </p:cNvPr>
          <p:cNvSpPr txBox="1"/>
          <p:nvPr/>
        </p:nvSpPr>
        <p:spPr>
          <a:xfrm>
            <a:off x="2317238" y="2417135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2FB8D36-ECDC-3D20-3E95-97637FAAD38A}"/>
              </a:ext>
            </a:extLst>
          </p:cNvPr>
          <p:cNvSpPr txBox="1"/>
          <p:nvPr/>
        </p:nvSpPr>
        <p:spPr>
          <a:xfrm>
            <a:off x="2317238" y="211269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2E15C7CE-DDFA-EDF8-1BC4-FF94CBCB4DE5}"/>
              </a:ext>
            </a:extLst>
          </p:cNvPr>
          <p:cNvSpPr/>
          <p:nvPr/>
        </p:nvSpPr>
        <p:spPr>
          <a:xfrm>
            <a:off x="2812795" y="4928245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11890CD3-2267-E85D-EAA4-47C68DFD39CE}"/>
              </a:ext>
            </a:extLst>
          </p:cNvPr>
          <p:cNvSpPr/>
          <p:nvPr/>
        </p:nvSpPr>
        <p:spPr>
          <a:xfrm>
            <a:off x="3435310" y="4928245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1D7EF6B7-E49C-38AF-2DB5-66BFE3695FC0}"/>
              </a:ext>
            </a:extLst>
          </p:cNvPr>
          <p:cNvSpPr/>
          <p:nvPr/>
        </p:nvSpPr>
        <p:spPr>
          <a:xfrm>
            <a:off x="4201303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94%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A32BE39A-EADB-17B3-6D1C-84BDA814EB4E}"/>
              </a:ext>
            </a:extLst>
          </p:cNvPr>
          <p:cNvSpPr/>
          <p:nvPr/>
        </p:nvSpPr>
        <p:spPr>
          <a:xfrm>
            <a:off x="4762524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84%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DD10663D-4B1F-A156-55C4-A4DCFFDCE16A}"/>
              </a:ext>
            </a:extLst>
          </p:cNvPr>
          <p:cNvSpPr/>
          <p:nvPr/>
        </p:nvSpPr>
        <p:spPr>
          <a:xfrm>
            <a:off x="5329931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E00B1D9-6D38-DD70-5503-393179C0FF71}"/>
              </a:ext>
            </a:extLst>
          </p:cNvPr>
          <p:cNvSpPr txBox="1"/>
          <p:nvPr/>
        </p:nvSpPr>
        <p:spPr>
          <a:xfrm>
            <a:off x="2317238" y="4945583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9E7A63F0-D819-63E3-7ABC-335E79833D08}"/>
              </a:ext>
            </a:extLst>
          </p:cNvPr>
          <p:cNvSpPr txBox="1"/>
          <p:nvPr/>
        </p:nvSpPr>
        <p:spPr>
          <a:xfrm>
            <a:off x="2317238" y="463605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9220BC0-5CB5-508B-613A-94415EFFA8B3}"/>
              </a:ext>
            </a:extLst>
          </p:cNvPr>
          <p:cNvSpPr txBox="1"/>
          <p:nvPr/>
        </p:nvSpPr>
        <p:spPr>
          <a:xfrm>
            <a:off x="359474" y="3507313"/>
            <a:ext cx="17294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Model Scorer &gt;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"Semantic Similarity"</a:t>
            </a: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DA5F8368-C697-3759-95DD-D9E856AB867D}"/>
              </a:ext>
            </a:extLst>
          </p:cNvPr>
          <p:cNvSpPr/>
          <p:nvPr/>
        </p:nvSpPr>
        <p:spPr>
          <a:xfrm>
            <a:off x="2730425" y="3561837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260B2DBE-8803-78FF-99EF-23B350F41298}"/>
              </a:ext>
            </a:extLst>
          </p:cNvPr>
          <p:cNvSpPr/>
          <p:nvPr/>
        </p:nvSpPr>
        <p:spPr>
          <a:xfrm>
            <a:off x="3352940" y="3561837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36E62489-0CD6-A401-98BA-7A9765A9CBFA}"/>
              </a:ext>
            </a:extLst>
          </p:cNvPr>
          <p:cNvSpPr/>
          <p:nvPr/>
        </p:nvSpPr>
        <p:spPr>
          <a:xfrm>
            <a:off x="4118933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C9B7156A-8EDB-314C-87D8-269826BB20AE}"/>
              </a:ext>
            </a:extLst>
          </p:cNvPr>
          <p:cNvSpPr/>
          <p:nvPr/>
        </p:nvSpPr>
        <p:spPr>
          <a:xfrm>
            <a:off x="4680154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FD9D99A3-79EC-F781-04F7-C8703D6D0F00}"/>
              </a:ext>
            </a:extLst>
          </p:cNvPr>
          <p:cNvSpPr/>
          <p:nvPr/>
        </p:nvSpPr>
        <p:spPr>
          <a:xfrm>
            <a:off x="5247561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263C17B-C8D9-DC04-03DF-61F07EF2B0FE}"/>
              </a:ext>
            </a:extLst>
          </p:cNvPr>
          <p:cNvSpPr txBox="1"/>
          <p:nvPr/>
        </p:nvSpPr>
        <p:spPr>
          <a:xfrm>
            <a:off x="2317238" y="3608027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EB038B93-7C0A-1FEB-343E-C6DD7C24959D}"/>
              </a:ext>
            </a:extLst>
          </p:cNvPr>
          <p:cNvSpPr/>
          <p:nvPr/>
        </p:nvSpPr>
        <p:spPr>
          <a:xfrm>
            <a:off x="2808871" y="3897220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5271D115-B647-48C8-033F-F43F12B747DB}"/>
              </a:ext>
            </a:extLst>
          </p:cNvPr>
          <p:cNvSpPr/>
          <p:nvPr/>
        </p:nvSpPr>
        <p:spPr>
          <a:xfrm>
            <a:off x="3431386" y="3897220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28208217-8EF5-C899-A57F-5D41EE38B4F2}"/>
              </a:ext>
            </a:extLst>
          </p:cNvPr>
          <p:cNvSpPr/>
          <p:nvPr/>
        </p:nvSpPr>
        <p:spPr>
          <a:xfrm>
            <a:off x="4197379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39A73F7D-E20E-F110-7C28-522CF6131161}"/>
              </a:ext>
            </a:extLst>
          </p:cNvPr>
          <p:cNvSpPr/>
          <p:nvPr/>
        </p:nvSpPr>
        <p:spPr>
          <a:xfrm>
            <a:off x="4758600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79690A7A-945F-467A-BF86-1AF128216B8C}"/>
              </a:ext>
            </a:extLst>
          </p:cNvPr>
          <p:cNvSpPr/>
          <p:nvPr/>
        </p:nvSpPr>
        <p:spPr>
          <a:xfrm>
            <a:off x="5326007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3ED68EE-D9DE-D226-1C30-FC804F176583}"/>
              </a:ext>
            </a:extLst>
          </p:cNvPr>
          <p:cNvSpPr txBox="1"/>
          <p:nvPr/>
        </p:nvSpPr>
        <p:spPr>
          <a:xfrm>
            <a:off x="2313314" y="3914558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91" name="Picture 290">
            <a:extLst>
              <a:ext uri="{FF2B5EF4-FFF2-40B4-BE49-F238E27FC236}">
                <a16:creationId xmlns:a16="http://schemas.microsoft.com/office/drawing/2014/main" id="{2D070E73-0935-5FD7-6361-9CF547F7C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339" y="4293909"/>
            <a:ext cx="3780457" cy="1219763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40E88142-4D28-EC75-5C92-880C47820D02}"/>
              </a:ext>
            </a:extLst>
          </p:cNvPr>
          <p:cNvGrpSpPr/>
          <p:nvPr/>
        </p:nvGrpSpPr>
        <p:grpSpPr>
          <a:xfrm>
            <a:off x="358451" y="4247937"/>
            <a:ext cx="1193159" cy="324447"/>
            <a:chOff x="3991624" y="3936182"/>
            <a:chExt cx="1073843" cy="292001"/>
          </a:xfrm>
          <a:solidFill>
            <a:srgbClr val="00B050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56C732A-BF03-B79B-0FDA-065195B94471}"/>
                </a:ext>
              </a:extLst>
            </p:cNvPr>
            <p:cNvSpPr txBox="1"/>
            <p:nvPr/>
          </p:nvSpPr>
          <p:spPr>
            <a:xfrm>
              <a:off x="3991624" y="3936182"/>
              <a:ext cx="1073843" cy="171241"/>
            </a:xfrm>
            <a:prstGeom prst="rect">
              <a:avLst/>
            </a:prstGeom>
            <a:grpFill/>
          </p:spPr>
          <p:txBody>
            <a:bodyPr wrap="square" lIns="40000" tIns="40000" rIns="40000" bIns="18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Second best metrics</a:t>
              </a:r>
              <a:endParaRPr lang="en-CA" sz="105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99" name="Arrow: Right 298">
              <a:extLst>
                <a:ext uri="{FF2B5EF4-FFF2-40B4-BE49-F238E27FC236}">
                  <a16:creationId xmlns:a16="http://schemas.microsoft.com/office/drawing/2014/main" id="{454F2983-EDC0-3F74-0D68-499176419487}"/>
                </a:ext>
              </a:extLst>
            </p:cNvPr>
            <p:cNvSpPr/>
            <p:nvPr/>
          </p:nvSpPr>
          <p:spPr>
            <a:xfrm rot="5400000">
              <a:off x="4460297" y="4063051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18000" rtlCol="0" anchor="ctr"/>
            <a:lstStyle/>
            <a:p>
              <a:pPr algn="ctr"/>
              <a:endParaRPr lang="en-CA" sz="105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44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C31-C510-17F8-3B90-2D270D7C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FFCCCFC-0836-1BC5-8FDB-17A4264550A1}"/>
              </a:ext>
            </a:extLst>
          </p:cNvPr>
          <p:cNvSpPr/>
          <p:nvPr/>
        </p:nvSpPr>
        <p:spPr>
          <a:xfrm>
            <a:off x="3382194" y="489710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257711E-D8F4-D7E9-8207-6D91DB952F06}"/>
              </a:ext>
            </a:extLst>
          </p:cNvPr>
          <p:cNvSpPr/>
          <p:nvPr/>
        </p:nvSpPr>
        <p:spPr>
          <a:xfrm>
            <a:off x="3382194" y="2361063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88C6E38-1759-E4D9-C91F-39AB06B3C045}"/>
              </a:ext>
            </a:extLst>
          </p:cNvPr>
          <p:cNvSpPr/>
          <p:nvPr/>
        </p:nvSpPr>
        <p:spPr>
          <a:xfrm>
            <a:off x="3382194" y="386778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3967BF1-81E1-30B4-6BF0-1D74D0F54B39}"/>
              </a:ext>
            </a:extLst>
          </p:cNvPr>
          <p:cNvSpPr/>
          <p:nvPr/>
        </p:nvSpPr>
        <p:spPr>
          <a:xfrm>
            <a:off x="3317004" y="4550853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F190BAF-D300-7AD5-1FB1-DCCA6B4D36A0}"/>
              </a:ext>
            </a:extLst>
          </p:cNvPr>
          <p:cNvSpPr/>
          <p:nvPr/>
        </p:nvSpPr>
        <p:spPr>
          <a:xfrm>
            <a:off x="3317004" y="2026234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AC66-D97A-7945-E44D-821C180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80F38CE-71D0-192B-7F53-1B27D934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0"/>
            <a:ext cx="9680000" cy="311172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3 judge prompt types evaluating </a:t>
            </a:r>
            <a:r>
              <a:rPr lang="en-US" sz="1800">
                <a:highlight>
                  <a:srgbClr val="00FFFF"/>
                </a:highlight>
              </a:rPr>
              <a:t>60 complex calibration questions</a:t>
            </a:r>
            <a:r>
              <a:rPr lang="en-US" sz="1800"/>
              <a:t> with </a:t>
            </a:r>
            <a:r>
              <a:rPr lang="en-US" sz="1800">
                <a:highlight>
                  <a:srgbClr val="FFFF00"/>
                </a:highlight>
              </a:rPr>
              <a:t>gpt-5</a:t>
            </a:r>
            <a:r>
              <a:rPr lang="en-US" sz="1800" b="1"/>
              <a:t> and </a:t>
            </a:r>
            <a:r>
              <a:rPr lang="en-US" sz="1800" b="1">
                <a:highlight>
                  <a:srgbClr val="FFFF00"/>
                </a:highlight>
              </a:rPr>
              <a:t>gpt-4o</a:t>
            </a:r>
            <a:endParaRPr lang="en-US" sz="180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92382-FE9C-F1CA-768D-422FC9AEB432}"/>
              </a:ext>
            </a:extLst>
          </p:cNvPr>
          <p:cNvSpPr txBox="1"/>
          <p:nvPr/>
        </p:nvSpPr>
        <p:spPr>
          <a:xfrm>
            <a:off x="359476" y="4586836"/>
            <a:ext cx="152651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LangChain rubric based "Correctness" 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7609-10E7-8776-9410-C6CAF1ABA91D}"/>
              </a:ext>
            </a:extLst>
          </p:cNvPr>
          <p:cNvSpPr txBox="1"/>
          <p:nvPr/>
        </p:nvSpPr>
        <p:spPr>
          <a:xfrm>
            <a:off x="2702312" y="1809215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69637-AC36-FEDD-9C6E-C30F29619907}"/>
              </a:ext>
            </a:extLst>
          </p:cNvPr>
          <p:cNvSpPr txBox="1"/>
          <p:nvPr/>
        </p:nvSpPr>
        <p:spPr>
          <a:xfrm>
            <a:off x="3364010" y="1809214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4BB8B-4C48-A4E0-1CC3-75A06D713886}"/>
              </a:ext>
            </a:extLst>
          </p:cNvPr>
          <p:cNvSpPr txBox="1"/>
          <p:nvPr/>
        </p:nvSpPr>
        <p:spPr>
          <a:xfrm>
            <a:off x="4246693" y="1809213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DC9C5-A822-9E26-6493-8D4AB020E24F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D2B18E-7FCC-9345-5A1D-B8546B61760E}"/>
              </a:ext>
            </a:extLst>
          </p:cNvPr>
          <p:cNvSpPr/>
          <p:nvPr/>
        </p:nvSpPr>
        <p:spPr>
          <a:xfrm>
            <a:off x="2643385" y="1709907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E3D0A4-32D9-19BF-4EFC-14A1B2CEAF71}"/>
              </a:ext>
            </a:extLst>
          </p:cNvPr>
          <p:cNvSpPr txBox="1"/>
          <p:nvPr/>
        </p:nvSpPr>
        <p:spPr>
          <a:xfrm>
            <a:off x="3052272" y="1497350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6816A1-7B71-1B93-9E64-8053FCFA8594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7">
            <a:extLst>
              <a:ext uri="{FF2B5EF4-FFF2-40B4-BE49-F238E27FC236}">
                <a16:creationId xmlns:a16="http://schemas.microsoft.com/office/drawing/2014/main" id="{52D3D9F4-8B5B-7E85-E020-A371044226A5}"/>
              </a:ext>
            </a:extLst>
          </p:cNvPr>
          <p:cNvSpPr/>
          <p:nvPr/>
        </p:nvSpPr>
        <p:spPr>
          <a:xfrm>
            <a:off x="4098242" y="1709907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E8727-24C1-2DF2-44FC-9CA42445C592}"/>
              </a:ext>
            </a:extLst>
          </p:cNvPr>
          <p:cNvSpPr txBox="1"/>
          <p:nvPr/>
        </p:nvSpPr>
        <p:spPr>
          <a:xfrm>
            <a:off x="4558029" y="1497350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609DE-1705-BD90-8A01-0BE1D95EBF08}"/>
              </a:ext>
            </a:extLst>
          </p:cNvPr>
          <p:cNvSpPr txBox="1"/>
          <p:nvPr/>
        </p:nvSpPr>
        <p:spPr>
          <a:xfrm>
            <a:off x="4773154" y="1809213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95AF2-0866-BF0E-20C8-139D25F5DB30}"/>
              </a:ext>
            </a:extLst>
          </p:cNvPr>
          <p:cNvSpPr txBox="1"/>
          <p:nvPr/>
        </p:nvSpPr>
        <p:spPr>
          <a:xfrm>
            <a:off x="5247560" y="1809213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C03DF0-5F93-A3C1-B6D4-AE53CECC4579}"/>
              </a:ext>
            </a:extLst>
          </p:cNvPr>
          <p:cNvSpPr/>
          <p:nvPr/>
        </p:nvSpPr>
        <p:spPr>
          <a:xfrm>
            <a:off x="2730425" y="4586836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3AD4FB-B82B-72D6-1465-4850A0C1EB65}"/>
              </a:ext>
            </a:extLst>
          </p:cNvPr>
          <p:cNvSpPr/>
          <p:nvPr/>
        </p:nvSpPr>
        <p:spPr>
          <a:xfrm>
            <a:off x="3352940" y="4586836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80B6DA7-791D-2CAC-B5A1-41E63A58107E}"/>
              </a:ext>
            </a:extLst>
          </p:cNvPr>
          <p:cNvSpPr/>
          <p:nvPr/>
        </p:nvSpPr>
        <p:spPr>
          <a:xfrm>
            <a:off x="4118933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DA67C0C-9B81-14BA-9D60-A299351BFA54}"/>
              </a:ext>
            </a:extLst>
          </p:cNvPr>
          <p:cNvSpPr/>
          <p:nvPr/>
        </p:nvSpPr>
        <p:spPr>
          <a:xfrm>
            <a:off x="4680154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5DCC084-E3C5-6CD4-F76B-B4F8B04E922B}"/>
              </a:ext>
            </a:extLst>
          </p:cNvPr>
          <p:cNvSpPr/>
          <p:nvPr/>
        </p:nvSpPr>
        <p:spPr>
          <a:xfrm>
            <a:off x="5247561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FBA57E-128F-34DE-16D4-F0E072938575}"/>
              </a:ext>
            </a:extLst>
          </p:cNvPr>
          <p:cNvGrpSpPr/>
          <p:nvPr/>
        </p:nvGrpSpPr>
        <p:grpSpPr>
          <a:xfrm>
            <a:off x="2313314" y="2661278"/>
            <a:ext cx="834222" cy="628255"/>
            <a:chOff x="4329279" y="3810265"/>
            <a:chExt cx="750799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38E82E-501F-2E2B-073C-421967E888B4}"/>
                </a:ext>
              </a:extLst>
            </p:cNvPr>
            <p:cNvSpPr txBox="1"/>
            <p:nvPr/>
          </p:nvSpPr>
          <p:spPr>
            <a:xfrm>
              <a:off x="4329279" y="3946759"/>
              <a:ext cx="750799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pass or fail consistently over all runs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FA90680-7D57-E323-381B-25F188AC0512}"/>
                </a:ext>
              </a:extLst>
            </p:cNvPr>
            <p:cNvSpPr/>
            <p:nvPr/>
          </p:nvSpPr>
          <p:spPr>
            <a:xfrm rot="16200000">
              <a:off x="485507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598B02-198F-D354-DCE7-6413E49E7F62}"/>
              </a:ext>
            </a:extLst>
          </p:cNvPr>
          <p:cNvGrpSpPr/>
          <p:nvPr/>
        </p:nvGrpSpPr>
        <p:grpSpPr>
          <a:xfrm>
            <a:off x="3233232" y="2661278"/>
            <a:ext cx="694640" cy="628255"/>
            <a:chOff x="4380519" y="3810265"/>
            <a:chExt cx="625176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8232BB-3A42-A002-52D9-5B05343457E2}"/>
                </a:ext>
              </a:extLst>
            </p:cNvPr>
            <p:cNvSpPr txBox="1"/>
            <p:nvPr/>
          </p:nvSpPr>
          <p:spPr>
            <a:xfrm>
              <a:off x="4380519" y="3946759"/>
              <a:ext cx="625176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got same score over all runs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7DB3347-7090-94D1-9A30-CFED1CB40EE8}"/>
                </a:ext>
              </a:extLst>
            </p:cNvPr>
            <p:cNvSpPr/>
            <p:nvPr/>
          </p:nvSpPr>
          <p:spPr>
            <a:xfrm rot="16200000">
              <a:off x="4646141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52EB09-D1BA-D963-E5CC-C06DF0EB9C1F}"/>
              </a:ext>
            </a:extLst>
          </p:cNvPr>
          <p:cNvGrpSpPr/>
          <p:nvPr/>
        </p:nvGrpSpPr>
        <p:grpSpPr>
          <a:xfrm>
            <a:off x="3995629" y="2661292"/>
            <a:ext cx="625816" cy="628255"/>
            <a:chOff x="4411490" y="3810265"/>
            <a:chExt cx="563235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70B3E8-C394-CACD-3B2B-7E4C8374185E}"/>
                </a:ext>
              </a:extLst>
            </p:cNvPr>
            <p:cNvSpPr txBox="1"/>
            <p:nvPr/>
          </p:nvSpPr>
          <p:spPr>
            <a:xfrm>
              <a:off x="4411490" y="3946759"/>
              <a:ext cx="563235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correct predictions overall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D736C64-5A6A-02A6-547E-69469828C4A6}"/>
                </a:ext>
              </a:extLst>
            </p:cNvPr>
            <p:cNvSpPr/>
            <p:nvPr/>
          </p:nvSpPr>
          <p:spPr>
            <a:xfrm rot="16200000">
              <a:off x="4686802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223EAA-299D-758E-1F27-A5A22DEA35EB}"/>
              </a:ext>
            </a:extLst>
          </p:cNvPr>
          <p:cNvGrpSpPr/>
          <p:nvPr/>
        </p:nvGrpSpPr>
        <p:grpSpPr>
          <a:xfrm>
            <a:off x="4692402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C99D9B-AF23-E8D1-92E0-77D377E7A8EE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predicted passes are real passes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A5CBC9CE-A226-5F3E-DA31-CA5D601A7CFA}"/>
                </a:ext>
              </a:extLst>
            </p:cNvPr>
            <p:cNvSpPr/>
            <p:nvPr/>
          </p:nvSpPr>
          <p:spPr>
            <a:xfrm rot="16200000">
              <a:off x="455340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FD0F49-FBB5-ADBB-2C95-E760299FDDBA}"/>
              </a:ext>
            </a:extLst>
          </p:cNvPr>
          <p:cNvGrpSpPr/>
          <p:nvPr/>
        </p:nvGrpSpPr>
        <p:grpSpPr>
          <a:xfrm>
            <a:off x="5376665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D4A90B-76A2-065B-585E-500D39B39E3B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many of real passes correctly predicted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50EB57B5-8A2E-EDAA-66D3-2A9ABA10195A}"/>
                </a:ext>
              </a:extLst>
            </p:cNvPr>
            <p:cNvSpPr/>
            <p:nvPr/>
          </p:nvSpPr>
          <p:spPr>
            <a:xfrm rot="16200000">
              <a:off x="44765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278423-608F-41F9-2949-C69ED4691668}"/>
              </a:ext>
            </a:extLst>
          </p:cNvPr>
          <p:cNvSpPr txBox="1"/>
          <p:nvPr/>
        </p:nvSpPr>
        <p:spPr>
          <a:xfrm>
            <a:off x="359476" y="2081949"/>
            <a:ext cx="101790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60E63DC-4495-37AA-9647-24CC895887CE}"/>
              </a:ext>
            </a:extLst>
          </p:cNvPr>
          <p:cNvSpPr/>
          <p:nvPr/>
        </p:nvSpPr>
        <p:spPr>
          <a:xfrm>
            <a:off x="2730425" y="2060898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DD57DF-BCF0-EFAC-A61A-49FD2203030D}"/>
              </a:ext>
            </a:extLst>
          </p:cNvPr>
          <p:cNvSpPr/>
          <p:nvPr/>
        </p:nvSpPr>
        <p:spPr>
          <a:xfrm>
            <a:off x="3352940" y="2060898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1CEF7E-8AD3-6C9D-AED0-0202B84E397E}"/>
              </a:ext>
            </a:extLst>
          </p:cNvPr>
          <p:cNvSpPr/>
          <p:nvPr/>
        </p:nvSpPr>
        <p:spPr>
          <a:xfrm>
            <a:off x="4118933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FC4621-88A7-B537-E5B5-063E86F9190D}"/>
              </a:ext>
            </a:extLst>
          </p:cNvPr>
          <p:cNvSpPr/>
          <p:nvPr/>
        </p:nvSpPr>
        <p:spPr>
          <a:xfrm>
            <a:off x="4680154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5ADE03D-2028-F1E6-0F76-E51474B21436}"/>
              </a:ext>
            </a:extLst>
          </p:cNvPr>
          <p:cNvSpPr/>
          <p:nvPr/>
        </p:nvSpPr>
        <p:spPr>
          <a:xfrm>
            <a:off x="5247561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CE441A-7DEE-A14E-C521-515FCAEB656C}"/>
              </a:ext>
            </a:extLst>
          </p:cNvPr>
          <p:cNvSpPr/>
          <p:nvPr/>
        </p:nvSpPr>
        <p:spPr>
          <a:xfrm>
            <a:off x="2812795" y="2399797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2A8F8D-FA09-8BD1-84A3-7A29DBA42A44}"/>
              </a:ext>
            </a:extLst>
          </p:cNvPr>
          <p:cNvSpPr/>
          <p:nvPr/>
        </p:nvSpPr>
        <p:spPr>
          <a:xfrm>
            <a:off x="3435310" y="2399797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CB4A3A-E5B6-103E-CE63-3922C62640EF}"/>
              </a:ext>
            </a:extLst>
          </p:cNvPr>
          <p:cNvSpPr/>
          <p:nvPr/>
        </p:nvSpPr>
        <p:spPr>
          <a:xfrm>
            <a:off x="4201303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64B657-4960-D523-A47A-9B5D8F8B5171}"/>
              </a:ext>
            </a:extLst>
          </p:cNvPr>
          <p:cNvSpPr/>
          <p:nvPr/>
        </p:nvSpPr>
        <p:spPr>
          <a:xfrm>
            <a:off x="4762524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64%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FDFF3E-2992-360D-A9C1-8C0FB569E6E8}"/>
              </a:ext>
            </a:extLst>
          </p:cNvPr>
          <p:cNvSpPr/>
          <p:nvPr/>
        </p:nvSpPr>
        <p:spPr>
          <a:xfrm>
            <a:off x="5329931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D7FD04-FB5F-0DD2-D487-01E0370314B1}"/>
              </a:ext>
            </a:extLst>
          </p:cNvPr>
          <p:cNvSpPr txBox="1"/>
          <p:nvPr/>
        </p:nvSpPr>
        <p:spPr>
          <a:xfrm>
            <a:off x="2317238" y="2417135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1A5FF-AAF8-0113-9819-BD2286758042}"/>
              </a:ext>
            </a:extLst>
          </p:cNvPr>
          <p:cNvSpPr txBox="1"/>
          <p:nvPr/>
        </p:nvSpPr>
        <p:spPr>
          <a:xfrm>
            <a:off x="2317238" y="211269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4C9238-8AAE-A30B-0206-5BA22DE29A7E}"/>
              </a:ext>
            </a:extLst>
          </p:cNvPr>
          <p:cNvSpPr/>
          <p:nvPr/>
        </p:nvSpPr>
        <p:spPr>
          <a:xfrm>
            <a:off x="2812795" y="4928245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F619334-77B9-069D-FB9D-C3B4211130CC}"/>
              </a:ext>
            </a:extLst>
          </p:cNvPr>
          <p:cNvSpPr/>
          <p:nvPr/>
        </p:nvSpPr>
        <p:spPr>
          <a:xfrm>
            <a:off x="3435310" y="4928245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AFFFEA6-08FB-685D-AC36-9A8EF82463DA}"/>
              </a:ext>
            </a:extLst>
          </p:cNvPr>
          <p:cNvSpPr/>
          <p:nvPr/>
        </p:nvSpPr>
        <p:spPr>
          <a:xfrm>
            <a:off x="4201303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2842BFEA-D05F-C77D-C4E9-CEC23B71AA13}"/>
              </a:ext>
            </a:extLst>
          </p:cNvPr>
          <p:cNvSpPr/>
          <p:nvPr/>
        </p:nvSpPr>
        <p:spPr>
          <a:xfrm>
            <a:off x="4762524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A96195F-2C61-3BB5-AA55-97375A707982}"/>
              </a:ext>
            </a:extLst>
          </p:cNvPr>
          <p:cNvSpPr/>
          <p:nvPr/>
        </p:nvSpPr>
        <p:spPr>
          <a:xfrm>
            <a:off x="5329931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AB3BD5-9BE1-B2C4-E546-0C3C36E25030}"/>
              </a:ext>
            </a:extLst>
          </p:cNvPr>
          <p:cNvSpPr txBox="1"/>
          <p:nvPr/>
        </p:nvSpPr>
        <p:spPr>
          <a:xfrm>
            <a:off x="2317238" y="4945583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19B378-A47A-F6CB-F90C-2DB710210E18}"/>
              </a:ext>
            </a:extLst>
          </p:cNvPr>
          <p:cNvSpPr txBox="1"/>
          <p:nvPr/>
        </p:nvSpPr>
        <p:spPr>
          <a:xfrm>
            <a:off x="2317238" y="463605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3851386-6CC7-CFE3-8FB7-39F87F8D7297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2025-08-17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3B4DECD-D0A8-F740-5381-04FADC8B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23" y="1650224"/>
            <a:ext cx="3776418" cy="12197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13BB88-5CCD-8C48-773C-1CBF75A89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184" y="4285468"/>
            <a:ext cx="3707756" cy="121572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DF3D7C-5A92-4453-42AD-2CB363B527EA}"/>
              </a:ext>
            </a:extLst>
          </p:cNvPr>
          <p:cNvSpPr/>
          <p:nvPr/>
        </p:nvSpPr>
        <p:spPr>
          <a:xfrm>
            <a:off x="3317004" y="3522041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C3E88-AAD6-9BC7-E4F4-2AEDB93D39F3}"/>
              </a:ext>
            </a:extLst>
          </p:cNvPr>
          <p:cNvSpPr txBox="1"/>
          <p:nvPr/>
        </p:nvSpPr>
        <p:spPr>
          <a:xfrm>
            <a:off x="359475" y="3507313"/>
            <a:ext cx="155972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 optimized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complex formulaic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 model prompt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1D27F7-9A38-F84B-047A-F33D550F2B7D}"/>
              </a:ext>
            </a:extLst>
          </p:cNvPr>
          <p:cNvSpPr/>
          <p:nvPr/>
        </p:nvSpPr>
        <p:spPr>
          <a:xfrm>
            <a:off x="2730425" y="3561837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D66FF16-3F15-2253-1EBC-16DD8DA1B872}"/>
              </a:ext>
            </a:extLst>
          </p:cNvPr>
          <p:cNvSpPr/>
          <p:nvPr/>
        </p:nvSpPr>
        <p:spPr>
          <a:xfrm>
            <a:off x="3352940" y="3561837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C5C189-4138-F1F4-D70A-7B4CD3D115F9}"/>
              </a:ext>
            </a:extLst>
          </p:cNvPr>
          <p:cNvSpPr/>
          <p:nvPr/>
        </p:nvSpPr>
        <p:spPr>
          <a:xfrm>
            <a:off x="4118933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76ABFDD-C7D4-BBEF-1ED9-611E32E87312}"/>
              </a:ext>
            </a:extLst>
          </p:cNvPr>
          <p:cNvSpPr/>
          <p:nvPr/>
        </p:nvSpPr>
        <p:spPr>
          <a:xfrm>
            <a:off x="4680154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540B824-E01E-942F-6FC5-819F10AA2B06}"/>
              </a:ext>
            </a:extLst>
          </p:cNvPr>
          <p:cNvSpPr/>
          <p:nvPr/>
        </p:nvSpPr>
        <p:spPr>
          <a:xfrm>
            <a:off x="5247561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2AFF04-12F9-E280-D2F8-8650EF31CFA1}"/>
              </a:ext>
            </a:extLst>
          </p:cNvPr>
          <p:cNvSpPr txBox="1"/>
          <p:nvPr/>
        </p:nvSpPr>
        <p:spPr>
          <a:xfrm>
            <a:off x="2317238" y="3608027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1520822-F711-81EB-9336-FCCE84A99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23" y="2971885"/>
            <a:ext cx="3699678" cy="121168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46C801A-3576-FB54-07CF-8AEB8C55C3E1}"/>
              </a:ext>
            </a:extLst>
          </p:cNvPr>
          <p:cNvSpPr/>
          <p:nvPr/>
        </p:nvSpPr>
        <p:spPr>
          <a:xfrm>
            <a:off x="2808871" y="3897220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C84D18C-81D7-3F56-A3F2-8D8FFDDCEB58}"/>
              </a:ext>
            </a:extLst>
          </p:cNvPr>
          <p:cNvSpPr/>
          <p:nvPr/>
        </p:nvSpPr>
        <p:spPr>
          <a:xfrm>
            <a:off x="3431386" y="3897220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BDC6966-9DD0-5BC3-310C-FBDFDBC80C7B}"/>
              </a:ext>
            </a:extLst>
          </p:cNvPr>
          <p:cNvSpPr/>
          <p:nvPr/>
        </p:nvSpPr>
        <p:spPr>
          <a:xfrm>
            <a:off x="4197379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62D174E-AD41-DB16-6B9D-C44CFB89D099}"/>
              </a:ext>
            </a:extLst>
          </p:cNvPr>
          <p:cNvSpPr/>
          <p:nvPr/>
        </p:nvSpPr>
        <p:spPr>
          <a:xfrm>
            <a:off x="4758600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6F46545-F57D-7634-84A9-8D45B69AE3F4}"/>
              </a:ext>
            </a:extLst>
          </p:cNvPr>
          <p:cNvSpPr/>
          <p:nvPr/>
        </p:nvSpPr>
        <p:spPr>
          <a:xfrm>
            <a:off x="5326007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62E480-1B42-709A-A039-AEB5969CE01F}"/>
              </a:ext>
            </a:extLst>
          </p:cNvPr>
          <p:cNvSpPr txBox="1"/>
          <p:nvPr/>
        </p:nvSpPr>
        <p:spPr>
          <a:xfrm>
            <a:off x="2313314" y="3914558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6E7FAD-A9A8-6EAC-1EFD-875582472F54}"/>
              </a:ext>
            </a:extLst>
          </p:cNvPr>
          <p:cNvGrpSpPr/>
          <p:nvPr/>
        </p:nvGrpSpPr>
        <p:grpSpPr>
          <a:xfrm>
            <a:off x="353754" y="2581167"/>
            <a:ext cx="891580" cy="313029"/>
            <a:chOff x="3991626" y="3825697"/>
            <a:chExt cx="802422" cy="281728"/>
          </a:xfrm>
          <a:solidFill>
            <a:srgbClr val="00B050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AF05491-8C18-708C-F14D-F972EE1C3B21}"/>
                </a:ext>
              </a:extLst>
            </p:cNvPr>
            <p:cNvSpPr txBox="1"/>
            <p:nvPr/>
          </p:nvSpPr>
          <p:spPr>
            <a:xfrm>
              <a:off x="3991626" y="3936182"/>
              <a:ext cx="802422" cy="171243"/>
            </a:xfrm>
            <a:prstGeom prst="rect">
              <a:avLst/>
            </a:prstGeom>
            <a:grpFill/>
          </p:spPr>
          <p:txBody>
            <a:bodyPr wrap="square" lIns="40000" tIns="40000" rIns="40000" bIns="18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Good Choice 1</a:t>
              </a:r>
              <a:endParaRPr lang="en-CA" sz="105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D8242A15-A1C1-524C-2F6F-F9C1A6EE52FF}"/>
                </a:ext>
              </a:extLst>
            </p:cNvPr>
            <p:cNvSpPr/>
            <p:nvPr/>
          </p:nvSpPr>
          <p:spPr>
            <a:xfrm rot="16200000">
              <a:off x="4333788" y="3797059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18000" rtlCol="0" anchor="ctr"/>
            <a:lstStyle/>
            <a:p>
              <a:pPr algn="ctr"/>
              <a:endParaRPr lang="en-CA" sz="105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0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C31-C510-17F8-3B90-2D270D7C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FECDD9F-734C-36DC-2DB1-23F3FC90F30D}"/>
              </a:ext>
            </a:extLst>
          </p:cNvPr>
          <p:cNvSpPr/>
          <p:nvPr/>
        </p:nvSpPr>
        <p:spPr>
          <a:xfrm>
            <a:off x="3382194" y="489710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58CC54D-CAFC-62E6-D21C-CBD044D897AA}"/>
              </a:ext>
            </a:extLst>
          </p:cNvPr>
          <p:cNvSpPr/>
          <p:nvPr/>
        </p:nvSpPr>
        <p:spPr>
          <a:xfrm>
            <a:off x="3317004" y="4545891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DF42324-562A-1755-A922-FFA49F7E8EFB}"/>
              </a:ext>
            </a:extLst>
          </p:cNvPr>
          <p:cNvSpPr/>
          <p:nvPr/>
        </p:nvSpPr>
        <p:spPr>
          <a:xfrm>
            <a:off x="3382194" y="2361063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8D3B9C-1587-1E44-EA90-E2C720F1B559}"/>
              </a:ext>
            </a:extLst>
          </p:cNvPr>
          <p:cNvSpPr/>
          <p:nvPr/>
        </p:nvSpPr>
        <p:spPr>
          <a:xfrm>
            <a:off x="3382194" y="3867785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AC66-D97A-7945-E44D-821C180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80F38CE-71D0-192B-7F53-1B27D934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0"/>
            <a:ext cx="9680000" cy="311172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3 judge prompt types evaluating </a:t>
            </a:r>
            <a:r>
              <a:rPr lang="en-US" sz="1800">
                <a:highlight>
                  <a:srgbClr val="00FFFF"/>
                </a:highlight>
              </a:rPr>
              <a:t>60 complex calibration questions</a:t>
            </a:r>
            <a:r>
              <a:rPr lang="en-US" sz="1800"/>
              <a:t> with </a:t>
            </a:r>
            <a:r>
              <a:rPr lang="en-US" sz="1800">
                <a:highlight>
                  <a:srgbClr val="FFFF00"/>
                </a:highlight>
              </a:rPr>
              <a:t>gpt-5</a:t>
            </a:r>
            <a:r>
              <a:rPr lang="en-US" sz="1800" b="1"/>
              <a:t> and </a:t>
            </a:r>
            <a:r>
              <a:rPr lang="en-US" sz="1800" b="1">
                <a:highlight>
                  <a:srgbClr val="FFFF00"/>
                </a:highlight>
              </a:rPr>
              <a:t>gpt-4o</a:t>
            </a:r>
            <a:endParaRPr lang="en-US" sz="180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7609-10E7-8776-9410-C6CAF1ABA91D}"/>
              </a:ext>
            </a:extLst>
          </p:cNvPr>
          <p:cNvSpPr txBox="1"/>
          <p:nvPr/>
        </p:nvSpPr>
        <p:spPr>
          <a:xfrm>
            <a:off x="2702312" y="1809215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69637-AC36-FEDD-9C6E-C30F29619907}"/>
              </a:ext>
            </a:extLst>
          </p:cNvPr>
          <p:cNvSpPr txBox="1"/>
          <p:nvPr/>
        </p:nvSpPr>
        <p:spPr>
          <a:xfrm>
            <a:off x="3364010" y="1809214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4BB8B-4C48-A4E0-1CC3-75A06D713886}"/>
              </a:ext>
            </a:extLst>
          </p:cNvPr>
          <p:cNvSpPr txBox="1"/>
          <p:nvPr/>
        </p:nvSpPr>
        <p:spPr>
          <a:xfrm>
            <a:off x="4246693" y="1809213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DC9C5-A822-9E26-6493-8D4AB020E24F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D2B18E-7FCC-9345-5A1D-B8546B61760E}"/>
              </a:ext>
            </a:extLst>
          </p:cNvPr>
          <p:cNvSpPr/>
          <p:nvPr/>
        </p:nvSpPr>
        <p:spPr>
          <a:xfrm>
            <a:off x="2643385" y="1709907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E3D0A4-32D9-19BF-4EFC-14A1B2CEAF71}"/>
              </a:ext>
            </a:extLst>
          </p:cNvPr>
          <p:cNvSpPr txBox="1"/>
          <p:nvPr/>
        </p:nvSpPr>
        <p:spPr>
          <a:xfrm>
            <a:off x="3052272" y="1497350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6816A1-7B71-1B93-9E64-8053FCFA8594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7">
            <a:extLst>
              <a:ext uri="{FF2B5EF4-FFF2-40B4-BE49-F238E27FC236}">
                <a16:creationId xmlns:a16="http://schemas.microsoft.com/office/drawing/2014/main" id="{52D3D9F4-8B5B-7E85-E020-A371044226A5}"/>
              </a:ext>
            </a:extLst>
          </p:cNvPr>
          <p:cNvSpPr/>
          <p:nvPr/>
        </p:nvSpPr>
        <p:spPr>
          <a:xfrm>
            <a:off x="4098242" y="1709907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E8727-24C1-2DF2-44FC-9CA42445C592}"/>
              </a:ext>
            </a:extLst>
          </p:cNvPr>
          <p:cNvSpPr txBox="1"/>
          <p:nvPr/>
        </p:nvSpPr>
        <p:spPr>
          <a:xfrm>
            <a:off x="4558029" y="1497350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609DE-1705-BD90-8A01-0BE1D95EBF08}"/>
              </a:ext>
            </a:extLst>
          </p:cNvPr>
          <p:cNvSpPr txBox="1"/>
          <p:nvPr/>
        </p:nvSpPr>
        <p:spPr>
          <a:xfrm>
            <a:off x="4773154" y="1809213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95AF2-0866-BF0E-20C8-139D25F5DB30}"/>
              </a:ext>
            </a:extLst>
          </p:cNvPr>
          <p:cNvSpPr txBox="1"/>
          <p:nvPr/>
        </p:nvSpPr>
        <p:spPr>
          <a:xfrm>
            <a:off x="5247560" y="1809213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3851386-6CC7-CFE3-8FB7-39F87F8D7297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2025-08-17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CE5EB5E-524A-C459-2CA2-B41578C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21" y="2964334"/>
            <a:ext cx="3744107" cy="1215724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B49DBC-E9B5-D482-B156-A619A8966AE1}"/>
              </a:ext>
            </a:extLst>
          </p:cNvPr>
          <p:cNvGrpSpPr/>
          <p:nvPr/>
        </p:nvGrpSpPr>
        <p:grpSpPr>
          <a:xfrm>
            <a:off x="2313314" y="2661278"/>
            <a:ext cx="834222" cy="628255"/>
            <a:chOff x="4329279" y="3810265"/>
            <a:chExt cx="750799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2C2BE65-EA3A-907E-83E0-2372212A78A2}"/>
                </a:ext>
              </a:extLst>
            </p:cNvPr>
            <p:cNvSpPr txBox="1"/>
            <p:nvPr/>
          </p:nvSpPr>
          <p:spPr>
            <a:xfrm>
              <a:off x="4329279" y="3946759"/>
              <a:ext cx="750799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pass or fail consistently over all runs</a:t>
              </a:r>
            </a:p>
          </p:txBody>
        </p:sp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71593428-767A-0F5B-DCBA-A11CAD755909}"/>
                </a:ext>
              </a:extLst>
            </p:cNvPr>
            <p:cNvSpPr/>
            <p:nvPr/>
          </p:nvSpPr>
          <p:spPr>
            <a:xfrm rot="16200000">
              <a:off x="485507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F43501-FE74-3452-708E-A0C930A7F2FF}"/>
              </a:ext>
            </a:extLst>
          </p:cNvPr>
          <p:cNvGrpSpPr/>
          <p:nvPr/>
        </p:nvGrpSpPr>
        <p:grpSpPr>
          <a:xfrm>
            <a:off x="3233232" y="2661278"/>
            <a:ext cx="694640" cy="628255"/>
            <a:chOff x="4380519" y="3810265"/>
            <a:chExt cx="625176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23A1654-88C8-CC38-F3B1-06F66256C1A6}"/>
                </a:ext>
              </a:extLst>
            </p:cNvPr>
            <p:cNvSpPr txBox="1"/>
            <p:nvPr/>
          </p:nvSpPr>
          <p:spPr>
            <a:xfrm>
              <a:off x="4380519" y="3946759"/>
              <a:ext cx="625176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got same score over all runs</a:t>
              </a:r>
            </a:p>
          </p:txBody>
        </p: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A6E36102-C638-EBC5-F447-DBC65D9EA907}"/>
                </a:ext>
              </a:extLst>
            </p:cNvPr>
            <p:cNvSpPr/>
            <p:nvPr/>
          </p:nvSpPr>
          <p:spPr>
            <a:xfrm rot="16200000">
              <a:off x="4646141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647BA3E-2210-4B65-4029-609FE9DC3662}"/>
              </a:ext>
            </a:extLst>
          </p:cNvPr>
          <p:cNvGrpSpPr/>
          <p:nvPr/>
        </p:nvGrpSpPr>
        <p:grpSpPr>
          <a:xfrm>
            <a:off x="3995629" y="2661292"/>
            <a:ext cx="625816" cy="628255"/>
            <a:chOff x="4411490" y="3810265"/>
            <a:chExt cx="563235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2778BC6-515B-4F58-3FA3-28370337A032}"/>
                </a:ext>
              </a:extLst>
            </p:cNvPr>
            <p:cNvSpPr txBox="1"/>
            <p:nvPr/>
          </p:nvSpPr>
          <p:spPr>
            <a:xfrm>
              <a:off x="4411490" y="3946759"/>
              <a:ext cx="563235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correct predictions overall</a:t>
              </a:r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B11A55B5-CD49-C7AC-BC1C-61273A1E151E}"/>
                </a:ext>
              </a:extLst>
            </p:cNvPr>
            <p:cNvSpPr/>
            <p:nvPr/>
          </p:nvSpPr>
          <p:spPr>
            <a:xfrm rot="16200000">
              <a:off x="4686802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667FA98-73B6-EA63-1C1B-4F7D969B77C3}"/>
              </a:ext>
            </a:extLst>
          </p:cNvPr>
          <p:cNvGrpSpPr/>
          <p:nvPr/>
        </p:nvGrpSpPr>
        <p:grpSpPr>
          <a:xfrm>
            <a:off x="4692402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724768E-B9BD-C4F1-70CB-675B5BF4098D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predicted passes are real passes</a:t>
              </a:r>
            </a:p>
          </p:txBody>
        </p: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87C7058B-AA29-5E89-F7D7-BC88BED65942}"/>
                </a:ext>
              </a:extLst>
            </p:cNvPr>
            <p:cNvSpPr/>
            <p:nvPr/>
          </p:nvSpPr>
          <p:spPr>
            <a:xfrm rot="16200000">
              <a:off x="455340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5DBA650-3D6F-3022-4CAB-A8A7C595A05A}"/>
              </a:ext>
            </a:extLst>
          </p:cNvPr>
          <p:cNvGrpSpPr/>
          <p:nvPr/>
        </p:nvGrpSpPr>
        <p:grpSpPr>
          <a:xfrm>
            <a:off x="5376665" y="2661293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8E8AA68-5677-2B0F-B827-09C7A75FC99F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many of real passes correctly predicted</a:t>
              </a:r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16601913-B920-3CA0-8A49-54A416B70628}"/>
                </a:ext>
              </a:extLst>
            </p:cNvPr>
            <p:cNvSpPr/>
            <p:nvPr/>
          </p:nvSpPr>
          <p:spPr>
            <a:xfrm rot="16200000">
              <a:off x="44765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A62B0C-B29D-2328-A940-306E5B0F58E3}"/>
              </a:ext>
            </a:extLst>
          </p:cNvPr>
          <p:cNvSpPr/>
          <p:nvPr/>
        </p:nvSpPr>
        <p:spPr>
          <a:xfrm>
            <a:off x="3317004" y="2026234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70A76-5A07-FC2F-54F8-C63627F5D278}"/>
              </a:ext>
            </a:extLst>
          </p:cNvPr>
          <p:cNvSpPr txBox="1"/>
          <p:nvPr/>
        </p:nvSpPr>
        <p:spPr>
          <a:xfrm>
            <a:off x="359476" y="2081949"/>
            <a:ext cx="11134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</a:t>
            </a:r>
          </a:p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8D16C2-1A48-61F1-AE36-5C751CA30736}"/>
              </a:ext>
            </a:extLst>
          </p:cNvPr>
          <p:cNvSpPr/>
          <p:nvPr/>
        </p:nvSpPr>
        <p:spPr>
          <a:xfrm>
            <a:off x="2730425" y="2060898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EB3EAB-3527-D2DF-C9E6-A1F581D18213}"/>
              </a:ext>
            </a:extLst>
          </p:cNvPr>
          <p:cNvSpPr/>
          <p:nvPr/>
        </p:nvSpPr>
        <p:spPr>
          <a:xfrm>
            <a:off x="3352940" y="2060898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90D267-5B72-504D-C70B-B70A45E8683C}"/>
              </a:ext>
            </a:extLst>
          </p:cNvPr>
          <p:cNvSpPr/>
          <p:nvPr/>
        </p:nvSpPr>
        <p:spPr>
          <a:xfrm>
            <a:off x="4118933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41C9E6-5204-C58B-2543-D13B469FFF68}"/>
              </a:ext>
            </a:extLst>
          </p:cNvPr>
          <p:cNvSpPr/>
          <p:nvPr/>
        </p:nvSpPr>
        <p:spPr>
          <a:xfrm>
            <a:off x="4680154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BA000A-83EB-E126-038F-F94BEF0692BE}"/>
              </a:ext>
            </a:extLst>
          </p:cNvPr>
          <p:cNvSpPr/>
          <p:nvPr/>
        </p:nvSpPr>
        <p:spPr>
          <a:xfrm>
            <a:off x="5247561" y="206089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DF9065-6BA6-F8B8-25B9-8B06642E4F37}"/>
              </a:ext>
            </a:extLst>
          </p:cNvPr>
          <p:cNvSpPr/>
          <p:nvPr/>
        </p:nvSpPr>
        <p:spPr>
          <a:xfrm>
            <a:off x="2812795" y="2399797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C4937B-10DD-51C4-11D0-542D89991F1F}"/>
              </a:ext>
            </a:extLst>
          </p:cNvPr>
          <p:cNvSpPr/>
          <p:nvPr/>
        </p:nvSpPr>
        <p:spPr>
          <a:xfrm>
            <a:off x="3435310" y="2399797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975102-AA42-9695-C172-3BA9893CA76E}"/>
              </a:ext>
            </a:extLst>
          </p:cNvPr>
          <p:cNvSpPr/>
          <p:nvPr/>
        </p:nvSpPr>
        <p:spPr>
          <a:xfrm>
            <a:off x="4201303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D0233A-01DD-6B7E-A4A0-31C88B110EB6}"/>
              </a:ext>
            </a:extLst>
          </p:cNvPr>
          <p:cNvSpPr/>
          <p:nvPr/>
        </p:nvSpPr>
        <p:spPr>
          <a:xfrm>
            <a:off x="4762524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64%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0EADD9-4130-7618-C83C-320DED279D66}"/>
              </a:ext>
            </a:extLst>
          </p:cNvPr>
          <p:cNvSpPr/>
          <p:nvPr/>
        </p:nvSpPr>
        <p:spPr>
          <a:xfrm>
            <a:off x="5329931" y="239979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40FDF8-5C3E-79C9-95B1-83877A342581}"/>
              </a:ext>
            </a:extLst>
          </p:cNvPr>
          <p:cNvSpPr txBox="1"/>
          <p:nvPr/>
        </p:nvSpPr>
        <p:spPr>
          <a:xfrm>
            <a:off x="2317238" y="2417135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26A318-9AC5-4E2D-9E69-4BDE1DB6A168}"/>
              </a:ext>
            </a:extLst>
          </p:cNvPr>
          <p:cNvSpPr txBox="1"/>
          <p:nvPr/>
        </p:nvSpPr>
        <p:spPr>
          <a:xfrm>
            <a:off x="2317238" y="211269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11D3AE-6C81-F6C2-0623-526BD5B6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23" y="1650224"/>
            <a:ext cx="3776418" cy="12197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647459-B7D8-AAA2-B84A-F47821752088}"/>
              </a:ext>
            </a:extLst>
          </p:cNvPr>
          <p:cNvSpPr txBox="1"/>
          <p:nvPr/>
        </p:nvSpPr>
        <p:spPr>
          <a:xfrm>
            <a:off x="359476" y="4586836"/>
            <a:ext cx="166985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Likert-Scale Evaluator &gt;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"Similarity"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3F91A0C-D033-AAEF-6097-7674AA7D3EC8}"/>
              </a:ext>
            </a:extLst>
          </p:cNvPr>
          <p:cNvSpPr/>
          <p:nvPr/>
        </p:nvSpPr>
        <p:spPr>
          <a:xfrm>
            <a:off x="2730425" y="4586836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F333646-00B9-259A-E1EE-BCD6CAD41906}"/>
              </a:ext>
            </a:extLst>
          </p:cNvPr>
          <p:cNvSpPr/>
          <p:nvPr/>
        </p:nvSpPr>
        <p:spPr>
          <a:xfrm>
            <a:off x="3352940" y="4586836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56D7355-A744-972C-C554-41915DBCD71D}"/>
              </a:ext>
            </a:extLst>
          </p:cNvPr>
          <p:cNvSpPr/>
          <p:nvPr/>
        </p:nvSpPr>
        <p:spPr>
          <a:xfrm>
            <a:off x="4118933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07699C-966F-E778-7DC4-555E15859891}"/>
              </a:ext>
            </a:extLst>
          </p:cNvPr>
          <p:cNvSpPr/>
          <p:nvPr/>
        </p:nvSpPr>
        <p:spPr>
          <a:xfrm>
            <a:off x="4680154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77E823-609C-5BF0-D2B6-C4E931B092F3}"/>
              </a:ext>
            </a:extLst>
          </p:cNvPr>
          <p:cNvSpPr/>
          <p:nvPr/>
        </p:nvSpPr>
        <p:spPr>
          <a:xfrm>
            <a:off x="5247561" y="458683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93AF37E-27FF-509C-F053-3B5F251E55E4}"/>
              </a:ext>
            </a:extLst>
          </p:cNvPr>
          <p:cNvSpPr/>
          <p:nvPr/>
        </p:nvSpPr>
        <p:spPr>
          <a:xfrm>
            <a:off x="2812795" y="4928245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E5695C7-836D-C1A1-8722-2D7E5F59C438}"/>
              </a:ext>
            </a:extLst>
          </p:cNvPr>
          <p:cNvSpPr/>
          <p:nvPr/>
        </p:nvSpPr>
        <p:spPr>
          <a:xfrm>
            <a:off x="3435310" y="4928245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59EB1E6-617A-97BA-8394-DC6FB4067A09}"/>
              </a:ext>
            </a:extLst>
          </p:cNvPr>
          <p:cNvSpPr/>
          <p:nvPr/>
        </p:nvSpPr>
        <p:spPr>
          <a:xfrm>
            <a:off x="4201303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EB7BCF6-A3D0-45E0-1029-8E173E943EEB}"/>
              </a:ext>
            </a:extLst>
          </p:cNvPr>
          <p:cNvSpPr/>
          <p:nvPr/>
        </p:nvSpPr>
        <p:spPr>
          <a:xfrm>
            <a:off x="4762524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4723A62-3C47-3440-78DD-2061D36533D8}"/>
              </a:ext>
            </a:extLst>
          </p:cNvPr>
          <p:cNvSpPr/>
          <p:nvPr/>
        </p:nvSpPr>
        <p:spPr>
          <a:xfrm>
            <a:off x="5329931" y="492824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055961-2C96-0A8A-5B6E-0A6F66E0C279}"/>
              </a:ext>
            </a:extLst>
          </p:cNvPr>
          <p:cNvSpPr txBox="1"/>
          <p:nvPr/>
        </p:nvSpPr>
        <p:spPr>
          <a:xfrm>
            <a:off x="2317238" y="4945583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CE23C2-1B16-2E4D-3310-D2C7915C83FF}"/>
              </a:ext>
            </a:extLst>
          </p:cNvPr>
          <p:cNvSpPr txBox="1"/>
          <p:nvPr/>
        </p:nvSpPr>
        <p:spPr>
          <a:xfrm>
            <a:off x="2317238" y="463605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7A7A24-CAE9-6F86-71C0-23DDCA1D2BAF}"/>
              </a:ext>
            </a:extLst>
          </p:cNvPr>
          <p:cNvSpPr/>
          <p:nvPr/>
        </p:nvSpPr>
        <p:spPr>
          <a:xfrm>
            <a:off x="3317004" y="3522041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D9FE73-1DEC-74EC-DAEE-A763F6649637}"/>
              </a:ext>
            </a:extLst>
          </p:cNvPr>
          <p:cNvSpPr txBox="1"/>
          <p:nvPr/>
        </p:nvSpPr>
        <p:spPr>
          <a:xfrm>
            <a:off x="359474" y="3507313"/>
            <a:ext cx="165968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Model Scorer &gt;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"Semantic Similarity"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ABB4E06-2D76-2200-A978-EE1C9F55DA62}"/>
              </a:ext>
            </a:extLst>
          </p:cNvPr>
          <p:cNvSpPr/>
          <p:nvPr/>
        </p:nvSpPr>
        <p:spPr>
          <a:xfrm>
            <a:off x="2730425" y="3561837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D3A68DB-3AA9-0D8A-1413-0A94E50C5DC2}"/>
              </a:ext>
            </a:extLst>
          </p:cNvPr>
          <p:cNvSpPr/>
          <p:nvPr/>
        </p:nvSpPr>
        <p:spPr>
          <a:xfrm>
            <a:off x="3352940" y="3561837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1E370D0-1ECE-555C-78E2-65B289B8199A}"/>
              </a:ext>
            </a:extLst>
          </p:cNvPr>
          <p:cNvSpPr/>
          <p:nvPr/>
        </p:nvSpPr>
        <p:spPr>
          <a:xfrm>
            <a:off x="4118933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3524AE-E4A0-162F-42FC-776FB50B942B}"/>
              </a:ext>
            </a:extLst>
          </p:cNvPr>
          <p:cNvSpPr/>
          <p:nvPr/>
        </p:nvSpPr>
        <p:spPr>
          <a:xfrm>
            <a:off x="4680154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999B88B-A611-A024-4486-2838D73926B4}"/>
              </a:ext>
            </a:extLst>
          </p:cNvPr>
          <p:cNvSpPr/>
          <p:nvPr/>
        </p:nvSpPr>
        <p:spPr>
          <a:xfrm>
            <a:off x="5247561" y="3561837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F961F8-3800-BF77-FFDC-BA37D7E0F181}"/>
              </a:ext>
            </a:extLst>
          </p:cNvPr>
          <p:cNvSpPr txBox="1"/>
          <p:nvPr/>
        </p:nvSpPr>
        <p:spPr>
          <a:xfrm>
            <a:off x="2317238" y="3608027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9A36B9D-6801-71F7-CA66-BE4E3F8A7092}"/>
              </a:ext>
            </a:extLst>
          </p:cNvPr>
          <p:cNvSpPr/>
          <p:nvPr/>
        </p:nvSpPr>
        <p:spPr>
          <a:xfrm>
            <a:off x="2808871" y="3897220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DBBB272-49F9-2C3B-AF4C-DDCEAAEBD476}"/>
              </a:ext>
            </a:extLst>
          </p:cNvPr>
          <p:cNvSpPr/>
          <p:nvPr/>
        </p:nvSpPr>
        <p:spPr>
          <a:xfrm>
            <a:off x="3431386" y="3897220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B6DB5E5-8D41-D0BC-606D-B648F0000595}"/>
              </a:ext>
            </a:extLst>
          </p:cNvPr>
          <p:cNvSpPr/>
          <p:nvPr/>
        </p:nvSpPr>
        <p:spPr>
          <a:xfrm>
            <a:off x="4197379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B5E356B-1837-1F3F-E879-41F114618D1B}"/>
              </a:ext>
            </a:extLst>
          </p:cNvPr>
          <p:cNvSpPr/>
          <p:nvPr/>
        </p:nvSpPr>
        <p:spPr>
          <a:xfrm>
            <a:off x="4758600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F4D5FDD-5A20-CA1A-7080-EBD31EAB806E}"/>
              </a:ext>
            </a:extLst>
          </p:cNvPr>
          <p:cNvSpPr/>
          <p:nvPr/>
        </p:nvSpPr>
        <p:spPr>
          <a:xfrm>
            <a:off x="5326007" y="389722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6432F0-22FF-42D2-9A52-78C6DDE5BD29}"/>
              </a:ext>
            </a:extLst>
          </p:cNvPr>
          <p:cNvSpPr txBox="1"/>
          <p:nvPr/>
        </p:nvSpPr>
        <p:spPr>
          <a:xfrm>
            <a:off x="2313314" y="3914558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61B657B-B8EF-6306-2D92-8EBC87CF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80" y="4274406"/>
            <a:ext cx="3707756" cy="1215724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B05BB544-37F0-7E71-EBEF-EDB637B89B1D}"/>
              </a:ext>
            </a:extLst>
          </p:cNvPr>
          <p:cNvGrpSpPr/>
          <p:nvPr/>
        </p:nvGrpSpPr>
        <p:grpSpPr>
          <a:xfrm>
            <a:off x="353754" y="2581167"/>
            <a:ext cx="891580" cy="313029"/>
            <a:chOff x="3991626" y="3825697"/>
            <a:chExt cx="802422" cy="281728"/>
          </a:xfrm>
          <a:solidFill>
            <a:srgbClr val="00B050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1F05B95-49E8-C124-B2EF-FA99EB8A70A9}"/>
                </a:ext>
              </a:extLst>
            </p:cNvPr>
            <p:cNvSpPr txBox="1"/>
            <p:nvPr/>
          </p:nvSpPr>
          <p:spPr>
            <a:xfrm>
              <a:off x="3991626" y="3936182"/>
              <a:ext cx="802422" cy="171243"/>
            </a:xfrm>
            <a:prstGeom prst="rect">
              <a:avLst/>
            </a:prstGeom>
            <a:grpFill/>
          </p:spPr>
          <p:txBody>
            <a:bodyPr wrap="square" lIns="40000" tIns="40000" rIns="40000" bIns="18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Good Choice 1</a:t>
              </a:r>
              <a:endParaRPr lang="en-CA" sz="105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6" name="Arrow: Right 95">
              <a:extLst>
                <a:ext uri="{FF2B5EF4-FFF2-40B4-BE49-F238E27FC236}">
                  <a16:creationId xmlns:a16="http://schemas.microsoft.com/office/drawing/2014/main" id="{6A5A82D6-AD57-A483-C0E1-4D8DD72128A4}"/>
                </a:ext>
              </a:extLst>
            </p:cNvPr>
            <p:cNvSpPr/>
            <p:nvPr/>
          </p:nvSpPr>
          <p:spPr>
            <a:xfrm rot="16200000">
              <a:off x="4333788" y="3797059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18000" rtlCol="0" anchor="ctr"/>
            <a:lstStyle/>
            <a:p>
              <a:pPr algn="ctr"/>
              <a:endParaRPr lang="en-CA" sz="105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703BE57-7980-5371-917A-077319B43C27}"/>
              </a:ext>
            </a:extLst>
          </p:cNvPr>
          <p:cNvGrpSpPr/>
          <p:nvPr/>
        </p:nvGrpSpPr>
        <p:grpSpPr>
          <a:xfrm>
            <a:off x="358450" y="4247938"/>
            <a:ext cx="891582" cy="324446"/>
            <a:chOff x="3991625" y="3936182"/>
            <a:chExt cx="802424" cy="292000"/>
          </a:xfrm>
          <a:solidFill>
            <a:srgbClr val="00B050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08AC5F9-50F8-67BD-7FD7-D6A821804231}"/>
                </a:ext>
              </a:extLst>
            </p:cNvPr>
            <p:cNvSpPr txBox="1"/>
            <p:nvPr/>
          </p:nvSpPr>
          <p:spPr>
            <a:xfrm>
              <a:off x="3991625" y="3936182"/>
              <a:ext cx="802424" cy="171242"/>
            </a:xfrm>
            <a:prstGeom prst="rect">
              <a:avLst/>
            </a:prstGeom>
            <a:grpFill/>
          </p:spPr>
          <p:txBody>
            <a:bodyPr wrap="square" lIns="40000" tIns="40000" rIns="40000" bIns="18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Good Choice 2</a:t>
              </a:r>
              <a:endParaRPr lang="en-CA" sz="105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A9A6F995-9D7C-F6CB-D29B-8E9202880227}"/>
                </a:ext>
              </a:extLst>
            </p:cNvPr>
            <p:cNvSpPr/>
            <p:nvPr/>
          </p:nvSpPr>
          <p:spPr>
            <a:xfrm rot="5400000">
              <a:off x="4333788" y="4063050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18000" rtlCol="0" anchor="ctr"/>
            <a:lstStyle/>
            <a:p>
              <a:pPr algn="ctr"/>
              <a:endParaRPr lang="en-CA" sz="105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98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1"/>
            <a:ext cx="9680000" cy="284330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5 judge prompt types evaluating </a:t>
            </a:r>
            <a:r>
              <a:rPr lang="en-US" sz="1800">
                <a:highlight>
                  <a:srgbClr val="FFFF00"/>
                </a:highlight>
              </a:rPr>
              <a:t>30 real-world RAG answers</a:t>
            </a:r>
            <a:r>
              <a:rPr lang="en-US" sz="1800"/>
              <a:t> (from RAG solution)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4BF3F2-553C-55D5-13DE-8E0C3A7E7C89}"/>
              </a:ext>
            </a:extLst>
          </p:cNvPr>
          <p:cNvSpPr txBox="1"/>
          <p:nvPr/>
        </p:nvSpPr>
        <p:spPr>
          <a:xfrm>
            <a:off x="5366006" y="1609505"/>
            <a:ext cx="39914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Stable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Passes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D1A21-27FC-6E6F-F8B8-58D8DF212701}"/>
              </a:ext>
            </a:extLst>
          </p:cNvPr>
          <p:cNvSpPr txBox="1"/>
          <p:nvPr/>
        </p:nvSpPr>
        <p:spPr>
          <a:xfrm>
            <a:off x="3914791" y="1751301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D02597-C2BB-AEA8-27DD-70310908B22A}"/>
              </a:ext>
            </a:extLst>
          </p:cNvPr>
          <p:cNvSpPr txBox="1"/>
          <p:nvPr/>
        </p:nvSpPr>
        <p:spPr>
          <a:xfrm>
            <a:off x="4576489" y="1751300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C7AC2A72-640B-6C59-CCF3-24B008B790DE}"/>
              </a:ext>
            </a:extLst>
          </p:cNvPr>
          <p:cNvSpPr/>
          <p:nvPr/>
        </p:nvSpPr>
        <p:spPr>
          <a:xfrm>
            <a:off x="3855864" y="1651993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AF115-EC0C-B83D-05DC-DFAD15B1BB63}"/>
              </a:ext>
            </a:extLst>
          </p:cNvPr>
          <p:cNvSpPr txBox="1"/>
          <p:nvPr/>
        </p:nvSpPr>
        <p:spPr>
          <a:xfrm>
            <a:off x="4264751" y="1439436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5C6AC2-F17A-1446-4897-DC881CF207BD}"/>
              </a:ext>
            </a:extLst>
          </p:cNvPr>
          <p:cNvGrpSpPr/>
          <p:nvPr/>
        </p:nvGrpSpPr>
        <p:grpSpPr>
          <a:xfrm>
            <a:off x="5890049" y="1664344"/>
            <a:ext cx="1134168" cy="195000"/>
            <a:chOff x="4258795" y="4042057"/>
            <a:chExt cx="1020751" cy="175499"/>
          </a:xfrm>
          <a:solidFill>
            <a:srgbClr val="FF9A1E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EBA708-0151-225B-4631-72D7EE63EFF8}"/>
                </a:ext>
              </a:extLst>
            </p:cNvPr>
            <p:cNvSpPr txBox="1"/>
            <p:nvPr/>
          </p:nvSpPr>
          <p:spPr>
            <a:xfrm>
              <a:off x="4395711" y="4048827"/>
              <a:ext cx="883835" cy="161951"/>
            </a:xfrm>
            <a:prstGeom prst="rect">
              <a:avLst/>
            </a:prstGeom>
            <a:grpFill/>
          </p:spPr>
          <p:txBody>
            <a:bodyPr wrap="square" lIns="40000" tIns="36000" rIns="40000" bIns="1800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Benchmark Score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2A2F7FC-783D-2E1D-6B7E-EC737730C3C7}"/>
                </a:ext>
              </a:extLst>
            </p:cNvPr>
            <p:cNvSpPr/>
            <p:nvPr/>
          </p:nvSpPr>
          <p:spPr>
            <a:xfrm rot="10800000">
              <a:off x="4258795" y="4042057"/>
              <a:ext cx="136495" cy="175499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10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75C027-475C-7FDD-2177-C473AF087A9D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2EA6C18-1301-22D5-1D2D-42BD1D37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38" y="1960424"/>
            <a:ext cx="3259356" cy="662616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270C7E3-C497-E0C0-16FD-0B1C4F5FFCBC}"/>
              </a:ext>
            </a:extLst>
          </p:cNvPr>
          <p:cNvGrpSpPr/>
          <p:nvPr/>
        </p:nvGrpSpPr>
        <p:grpSpPr>
          <a:xfrm>
            <a:off x="359475" y="2032650"/>
            <a:ext cx="5472897" cy="563701"/>
            <a:chOff x="359475" y="2032650"/>
            <a:chExt cx="5472897" cy="56370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E5E7EB4-3905-80F2-2518-FC351F24C935}"/>
                </a:ext>
              </a:extLst>
            </p:cNvPr>
            <p:cNvSpPr/>
            <p:nvPr/>
          </p:nvSpPr>
          <p:spPr>
            <a:xfrm>
              <a:off x="3905835" y="2032650"/>
              <a:ext cx="573617" cy="345017"/>
            </a:xfrm>
            <a:prstGeom prst="roundRect">
              <a:avLst/>
            </a:prstGeom>
            <a:solidFill>
              <a:srgbClr val="FFFF55"/>
            </a:solidFill>
            <a:ln w="34925">
              <a:solidFill>
                <a:srgbClr val="FFFF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12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3FE07E-B174-4B5B-A961-F6309C075915}"/>
                </a:ext>
              </a:extLst>
            </p:cNvPr>
            <p:cNvSpPr/>
            <p:nvPr/>
          </p:nvSpPr>
          <p:spPr>
            <a:xfrm>
              <a:off x="3942643" y="2070837"/>
              <a:ext cx="500000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0119798-A4DE-BFDE-361D-3E8158C961A6}"/>
                </a:ext>
              </a:extLst>
            </p:cNvPr>
            <p:cNvSpPr/>
            <p:nvPr/>
          </p:nvSpPr>
          <p:spPr>
            <a:xfrm>
              <a:off x="4570585" y="2070837"/>
              <a:ext cx="500000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845952-E8A5-C301-41B2-40E7A955E0DF}"/>
                </a:ext>
              </a:extLst>
            </p:cNvPr>
            <p:cNvSpPr/>
            <p:nvPr/>
          </p:nvSpPr>
          <p:spPr>
            <a:xfrm>
              <a:off x="5332372" y="2070837"/>
              <a:ext cx="500000" cy="268642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70%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C04589-CE09-C657-0842-038228EE0F5C}"/>
                </a:ext>
              </a:extLst>
            </p:cNvPr>
            <p:cNvSpPr txBox="1"/>
            <p:nvPr/>
          </p:nvSpPr>
          <p:spPr>
            <a:xfrm>
              <a:off x="359475" y="2097436"/>
              <a:ext cx="15885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Simple scoring prompt</a:t>
              </a:r>
              <a:endParaRPr lang="en-CA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E47F99C-7248-33FA-AE06-8F40FF63D215}"/>
                </a:ext>
              </a:extLst>
            </p:cNvPr>
            <p:cNvSpPr/>
            <p:nvPr/>
          </p:nvSpPr>
          <p:spPr>
            <a:xfrm>
              <a:off x="3941344" y="2070837"/>
              <a:ext cx="499481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8EA03D8B-DE11-5A10-26FF-5412D4D6269A}"/>
                </a:ext>
              </a:extLst>
            </p:cNvPr>
            <p:cNvSpPr/>
            <p:nvPr/>
          </p:nvSpPr>
          <p:spPr>
            <a:xfrm>
              <a:off x="4563859" y="2070837"/>
              <a:ext cx="499481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55%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CA0B164-1909-D194-33A2-913884D4054C}"/>
                </a:ext>
              </a:extLst>
            </p:cNvPr>
            <p:cNvSpPr/>
            <p:nvPr/>
          </p:nvSpPr>
          <p:spPr>
            <a:xfrm>
              <a:off x="4023714" y="2409736"/>
              <a:ext cx="334742" cy="180038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97%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751384F-86D3-8189-1F39-0A3EEFE1D20F}"/>
                </a:ext>
              </a:extLst>
            </p:cNvPr>
            <p:cNvSpPr/>
            <p:nvPr/>
          </p:nvSpPr>
          <p:spPr>
            <a:xfrm>
              <a:off x="4646229" y="2409736"/>
              <a:ext cx="334742" cy="180038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C29974F-6C99-6E14-4466-DCA5975330DB}"/>
                </a:ext>
              </a:extLst>
            </p:cNvPr>
            <p:cNvSpPr/>
            <p:nvPr/>
          </p:nvSpPr>
          <p:spPr>
            <a:xfrm>
              <a:off x="5412222" y="2409736"/>
              <a:ext cx="334742" cy="180038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5106AB-4D31-0A57-61E6-12FBEBD5EF81}"/>
                </a:ext>
              </a:extLst>
            </p:cNvPr>
            <p:cNvSpPr txBox="1"/>
            <p:nvPr/>
          </p:nvSpPr>
          <p:spPr>
            <a:xfrm>
              <a:off x="3528157" y="2427074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44DDD19-807A-142F-BA4C-46B2D0D405A1}"/>
                </a:ext>
              </a:extLst>
            </p:cNvPr>
            <p:cNvSpPr txBox="1"/>
            <p:nvPr/>
          </p:nvSpPr>
          <p:spPr>
            <a:xfrm>
              <a:off x="3528157" y="2122630"/>
              <a:ext cx="2917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808BC2-E1F6-8D47-B57B-283BF3EC8ED7}"/>
              </a:ext>
            </a:extLst>
          </p:cNvPr>
          <p:cNvGrpSpPr/>
          <p:nvPr/>
        </p:nvGrpSpPr>
        <p:grpSpPr>
          <a:xfrm>
            <a:off x="359475" y="2789561"/>
            <a:ext cx="5472897" cy="525514"/>
            <a:chOff x="359475" y="2823679"/>
            <a:chExt cx="5472897" cy="52551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F7E1327-934E-8395-1077-F4FB7F4E2F08}"/>
                </a:ext>
              </a:extLst>
            </p:cNvPr>
            <p:cNvSpPr txBox="1"/>
            <p:nvPr/>
          </p:nvSpPr>
          <p:spPr>
            <a:xfrm>
              <a:off x="359475" y="2870993"/>
              <a:ext cx="22746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 optimized complex</a:t>
              </a:r>
              <a:b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</a:br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formulaic scoring model prompt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ECEEAAC-3B35-17F8-DB39-71EAF42F2BAE}"/>
                </a:ext>
              </a:extLst>
            </p:cNvPr>
            <p:cNvSpPr/>
            <p:nvPr/>
          </p:nvSpPr>
          <p:spPr>
            <a:xfrm>
              <a:off x="3942643" y="2823679"/>
              <a:ext cx="500000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C6C30BCF-712E-761F-CCC3-2B5D78AAAB2B}"/>
                </a:ext>
              </a:extLst>
            </p:cNvPr>
            <p:cNvSpPr/>
            <p:nvPr/>
          </p:nvSpPr>
          <p:spPr>
            <a:xfrm>
              <a:off x="4570585" y="2823679"/>
              <a:ext cx="500000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A0830C8B-0076-3257-D5F0-8833AD8770E6}"/>
                </a:ext>
              </a:extLst>
            </p:cNvPr>
            <p:cNvSpPr/>
            <p:nvPr/>
          </p:nvSpPr>
          <p:spPr>
            <a:xfrm>
              <a:off x="5332372" y="2823679"/>
              <a:ext cx="500000" cy="268642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60%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3D9E896-9F94-A32F-E072-D9C95D92F3F1}"/>
                </a:ext>
              </a:extLst>
            </p:cNvPr>
            <p:cNvSpPr/>
            <p:nvPr/>
          </p:nvSpPr>
          <p:spPr>
            <a:xfrm>
              <a:off x="3941344" y="2823679"/>
              <a:ext cx="499481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90%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57A511C5-3D54-8791-6AED-3120932019E4}"/>
                </a:ext>
              </a:extLst>
            </p:cNvPr>
            <p:cNvSpPr/>
            <p:nvPr/>
          </p:nvSpPr>
          <p:spPr>
            <a:xfrm>
              <a:off x="4563859" y="2823679"/>
              <a:ext cx="499481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A22DFBC-2EC5-8163-326C-DE45BC79F1FE}"/>
                </a:ext>
              </a:extLst>
            </p:cNvPr>
            <p:cNvSpPr/>
            <p:nvPr/>
          </p:nvSpPr>
          <p:spPr>
            <a:xfrm>
              <a:off x="4023714" y="3162578"/>
              <a:ext cx="334742" cy="180038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4E0D767-F1A1-37AB-CCAD-B2FFEA255109}"/>
                </a:ext>
              </a:extLst>
            </p:cNvPr>
            <p:cNvSpPr/>
            <p:nvPr/>
          </p:nvSpPr>
          <p:spPr>
            <a:xfrm>
              <a:off x="4646229" y="3162578"/>
              <a:ext cx="334742" cy="180038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CAF188E-D5D9-710E-48A5-B90FAECAF8B4}"/>
                </a:ext>
              </a:extLst>
            </p:cNvPr>
            <p:cNvSpPr/>
            <p:nvPr/>
          </p:nvSpPr>
          <p:spPr>
            <a:xfrm>
              <a:off x="5412222" y="3162578"/>
              <a:ext cx="334742" cy="180038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01B69CA-2C71-E4FD-DE49-C87BBA06EE45}"/>
                </a:ext>
              </a:extLst>
            </p:cNvPr>
            <p:cNvSpPr txBox="1"/>
            <p:nvPr/>
          </p:nvSpPr>
          <p:spPr>
            <a:xfrm>
              <a:off x="3528157" y="3179916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DE23322-BB47-F066-36B3-5F26A007E079}"/>
                </a:ext>
              </a:extLst>
            </p:cNvPr>
            <p:cNvSpPr txBox="1"/>
            <p:nvPr/>
          </p:nvSpPr>
          <p:spPr>
            <a:xfrm>
              <a:off x="3528157" y="2875472"/>
              <a:ext cx="2917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D0B0B59-12B5-20BE-4A5B-0446A767AB1D}"/>
              </a:ext>
            </a:extLst>
          </p:cNvPr>
          <p:cNvGrpSpPr/>
          <p:nvPr/>
        </p:nvGrpSpPr>
        <p:grpSpPr>
          <a:xfrm>
            <a:off x="359475" y="3508285"/>
            <a:ext cx="5472897" cy="525514"/>
            <a:chOff x="359475" y="2823679"/>
            <a:chExt cx="5472897" cy="52551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51D676F-1C32-9322-F08D-E80668FA96BA}"/>
                </a:ext>
              </a:extLst>
            </p:cNvPr>
            <p:cNvSpPr txBox="1"/>
            <p:nvPr/>
          </p:nvSpPr>
          <p:spPr>
            <a:xfrm>
              <a:off x="359475" y="2870993"/>
              <a:ext cx="163826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LangChain rubric based</a:t>
              </a:r>
              <a:b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</a:br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"Correctness" prompt</a:t>
              </a: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48FE030E-0C85-F64B-0EB1-641348F423EB}"/>
                </a:ext>
              </a:extLst>
            </p:cNvPr>
            <p:cNvSpPr/>
            <p:nvPr/>
          </p:nvSpPr>
          <p:spPr>
            <a:xfrm>
              <a:off x="3942643" y="2823679"/>
              <a:ext cx="500000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223CEFE2-2074-925B-8940-6A2ECB7CCEB4}"/>
                </a:ext>
              </a:extLst>
            </p:cNvPr>
            <p:cNvSpPr/>
            <p:nvPr/>
          </p:nvSpPr>
          <p:spPr>
            <a:xfrm>
              <a:off x="4570585" y="2823679"/>
              <a:ext cx="500000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872481B-41D1-33E7-118C-EFC96D9272B3}"/>
                </a:ext>
              </a:extLst>
            </p:cNvPr>
            <p:cNvSpPr/>
            <p:nvPr/>
          </p:nvSpPr>
          <p:spPr>
            <a:xfrm>
              <a:off x="5332372" y="2823679"/>
              <a:ext cx="500000" cy="268642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23895CBF-07F7-7A59-EDFA-A5E1D07EC139}"/>
                </a:ext>
              </a:extLst>
            </p:cNvPr>
            <p:cNvSpPr/>
            <p:nvPr/>
          </p:nvSpPr>
          <p:spPr>
            <a:xfrm>
              <a:off x="3941344" y="2823679"/>
              <a:ext cx="499481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CBF7213E-5BCF-442C-7ED6-D246244ADDF9}"/>
                </a:ext>
              </a:extLst>
            </p:cNvPr>
            <p:cNvSpPr/>
            <p:nvPr/>
          </p:nvSpPr>
          <p:spPr>
            <a:xfrm>
              <a:off x="4563859" y="2823679"/>
              <a:ext cx="499481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37DB04CF-E42B-FDEC-4F42-D0F9F247973E}"/>
                </a:ext>
              </a:extLst>
            </p:cNvPr>
            <p:cNvSpPr/>
            <p:nvPr/>
          </p:nvSpPr>
          <p:spPr>
            <a:xfrm>
              <a:off x="4023714" y="3162578"/>
              <a:ext cx="334742" cy="180038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0EE2E50F-A6CB-7A7A-06E9-A7CC93273AEE}"/>
                </a:ext>
              </a:extLst>
            </p:cNvPr>
            <p:cNvSpPr/>
            <p:nvPr/>
          </p:nvSpPr>
          <p:spPr>
            <a:xfrm>
              <a:off x="4646229" y="3162578"/>
              <a:ext cx="334742" cy="180038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B993467-2352-BA7E-CDBB-E68A2923455B}"/>
                </a:ext>
              </a:extLst>
            </p:cNvPr>
            <p:cNvSpPr/>
            <p:nvPr/>
          </p:nvSpPr>
          <p:spPr>
            <a:xfrm>
              <a:off x="5412222" y="3162578"/>
              <a:ext cx="334742" cy="180038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73%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4A9243-4D0A-1D79-9816-C6B619B0771C}"/>
                </a:ext>
              </a:extLst>
            </p:cNvPr>
            <p:cNvSpPr txBox="1"/>
            <p:nvPr/>
          </p:nvSpPr>
          <p:spPr>
            <a:xfrm>
              <a:off x="3528157" y="3179916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F94EF41-FD02-D8E1-596D-B64589A7504B}"/>
                </a:ext>
              </a:extLst>
            </p:cNvPr>
            <p:cNvSpPr txBox="1"/>
            <p:nvPr/>
          </p:nvSpPr>
          <p:spPr>
            <a:xfrm>
              <a:off x="3528157" y="2875472"/>
              <a:ext cx="2917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B865334-9BE2-CD46-737A-BB1DEAB9D51A}"/>
              </a:ext>
            </a:extLst>
          </p:cNvPr>
          <p:cNvGrpSpPr/>
          <p:nvPr/>
        </p:nvGrpSpPr>
        <p:grpSpPr>
          <a:xfrm>
            <a:off x="359475" y="4227009"/>
            <a:ext cx="5472897" cy="525514"/>
            <a:chOff x="359475" y="2823679"/>
            <a:chExt cx="5472897" cy="52551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AD07196-8256-12B1-354D-3867889FC6E3}"/>
                </a:ext>
              </a:extLst>
            </p:cNvPr>
            <p:cNvSpPr txBox="1"/>
            <p:nvPr/>
          </p:nvSpPr>
          <p:spPr>
            <a:xfrm>
              <a:off x="359475" y="2870993"/>
              <a:ext cx="230672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Azure AI Foundry Model Scorer &gt;</a:t>
              </a:r>
              <a:b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</a:br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"Semantic Similarity"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CE4360D0-96F7-54D5-5EB3-88D7D8D1F4F9}"/>
                </a:ext>
              </a:extLst>
            </p:cNvPr>
            <p:cNvSpPr/>
            <p:nvPr/>
          </p:nvSpPr>
          <p:spPr>
            <a:xfrm>
              <a:off x="3942643" y="2823679"/>
              <a:ext cx="500000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34E16EB5-63B5-D40F-9116-81D10BFEFD57}"/>
                </a:ext>
              </a:extLst>
            </p:cNvPr>
            <p:cNvSpPr/>
            <p:nvPr/>
          </p:nvSpPr>
          <p:spPr>
            <a:xfrm>
              <a:off x="4570585" y="2823679"/>
              <a:ext cx="500000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2144D2CC-C4FE-D585-5A06-B2B0BC210F64}"/>
                </a:ext>
              </a:extLst>
            </p:cNvPr>
            <p:cNvSpPr/>
            <p:nvPr/>
          </p:nvSpPr>
          <p:spPr>
            <a:xfrm>
              <a:off x="5332372" y="2823679"/>
              <a:ext cx="500000" cy="268642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599A6C3A-9F5F-38E2-8631-8FED8F01D3E4}"/>
                </a:ext>
              </a:extLst>
            </p:cNvPr>
            <p:cNvSpPr/>
            <p:nvPr/>
          </p:nvSpPr>
          <p:spPr>
            <a:xfrm>
              <a:off x="3941344" y="2823679"/>
              <a:ext cx="499481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76C916DB-4FFD-F682-0CE0-3183757AF271}"/>
                </a:ext>
              </a:extLst>
            </p:cNvPr>
            <p:cNvSpPr/>
            <p:nvPr/>
          </p:nvSpPr>
          <p:spPr>
            <a:xfrm>
              <a:off x="4563859" y="2823679"/>
              <a:ext cx="499481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393123A8-13E1-4551-70C2-210D0ECBEBE8}"/>
                </a:ext>
              </a:extLst>
            </p:cNvPr>
            <p:cNvSpPr/>
            <p:nvPr/>
          </p:nvSpPr>
          <p:spPr>
            <a:xfrm>
              <a:off x="4023714" y="3162578"/>
              <a:ext cx="334742" cy="180038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300E3BAA-118D-11AE-B011-790ACAD1C11C}"/>
                </a:ext>
              </a:extLst>
            </p:cNvPr>
            <p:cNvSpPr/>
            <p:nvPr/>
          </p:nvSpPr>
          <p:spPr>
            <a:xfrm>
              <a:off x="4646229" y="3162578"/>
              <a:ext cx="334742" cy="180038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30%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0C4337B-01FC-E122-DBB1-FA5AF23A1001}"/>
                </a:ext>
              </a:extLst>
            </p:cNvPr>
            <p:cNvSpPr/>
            <p:nvPr/>
          </p:nvSpPr>
          <p:spPr>
            <a:xfrm>
              <a:off x="5412222" y="3162578"/>
              <a:ext cx="334742" cy="180038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304EFA8-41E3-EE4E-982C-3ED9C2F01632}"/>
                </a:ext>
              </a:extLst>
            </p:cNvPr>
            <p:cNvSpPr txBox="1"/>
            <p:nvPr/>
          </p:nvSpPr>
          <p:spPr>
            <a:xfrm>
              <a:off x="3528157" y="3179916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9ADC085-A9CC-892E-7E20-52E004E1B08C}"/>
                </a:ext>
              </a:extLst>
            </p:cNvPr>
            <p:cNvSpPr txBox="1"/>
            <p:nvPr/>
          </p:nvSpPr>
          <p:spPr>
            <a:xfrm>
              <a:off x="3528157" y="2875472"/>
              <a:ext cx="2917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B85132B-A3C4-3F67-5B51-D1E3E137C342}"/>
              </a:ext>
            </a:extLst>
          </p:cNvPr>
          <p:cNvGrpSpPr/>
          <p:nvPr/>
        </p:nvGrpSpPr>
        <p:grpSpPr>
          <a:xfrm>
            <a:off x="359475" y="4945732"/>
            <a:ext cx="5472897" cy="525514"/>
            <a:chOff x="359475" y="2823679"/>
            <a:chExt cx="5472897" cy="52551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C5EBE75-42A5-8CCD-4359-965773FDA7A8}"/>
                </a:ext>
              </a:extLst>
            </p:cNvPr>
            <p:cNvSpPr txBox="1"/>
            <p:nvPr/>
          </p:nvSpPr>
          <p:spPr>
            <a:xfrm>
              <a:off x="359475" y="2870993"/>
              <a:ext cx="206627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Azure AI Foundry Likert-Scale</a:t>
              </a:r>
              <a:b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</a:br>
              <a:r>
                <a:rPr lang="en-US" sz="14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Evaluator &gt; "Similarity"</a:t>
              </a: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E9AD8206-181B-5F7B-3613-8A0F825C5177}"/>
                </a:ext>
              </a:extLst>
            </p:cNvPr>
            <p:cNvSpPr/>
            <p:nvPr/>
          </p:nvSpPr>
          <p:spPr>
            <a:xfrm>
              <a:off x="3942643" y="2823679"/>
              <a:ext cx="500000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669E337E-431A-7EAA-96E2-713971071C9C}"/>
                </a:ext>
              </a:extLst>
            </p:cNvPr>
            <p:cNvSpPr/>
            <p:nvPr/>
          </p:nvSpPr>
          <p:spPr>
            <a:xfrm>
              <a:off x="4570585" y="2823679"/>
              <a:ext cx="500000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A6411A43-0A71-CD8C-BB16-92D8AF48C3C4}"/>
                </a:ext>
              </a:extLst>
            </p:cNvPr>
            <p:cNvSpPr/>
            <p:nvPr/>
          </p:nvSpPr>
          <p:spPr>
            <a:xfrm>
              <a:off x="5332372" y="2823679"/>
              <a:ext cx="500000" cy="268642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77%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94EF2C65-FEFD-B4E6-D6CF-C87B1490442C}"/>
                </a:ext>
              </a:extLst>
            </p:cNvPr>
            <p:cNvSpPr/>
            <p:nvPr/>
          </p:nvSpPr>
          <p:spPr>
            <a:xfrm>
              <a:off x="3941344" y="2823679"/>
              <a:ext cx="499481" cy="268642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98%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8CF5451C-7E58-234C-24B2-1D232FB2B78B}"/>
                </a:ext>
              </a:extLst>
            </p:cNvPr>
            <p:cNvSpPr/>
            <p:nvPr/>
          </p:nvSpPr>
          <p:spPr>
            <a:xfrm>
              <a:off x="4563859" y="2823679"/>
              <a:ext cx="499481" cy="268642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73%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5A4F6956-4423-70CE-E658-32ED2283D464}"/>
                </a:ext>
              </a:extLst>
            </p:cNvPr>
            <p:cNvSpPr/>
            <p:nvPr/>
          </p:nvSpPr>
          <p:spPr>
            <a:xfrm>
              <a:off x="4023714" y="3162578"/>
              <a:ext cx="334742" cy="180038"/>
            </a:xfrm>
            <a:prstGeom prst="roundRect">
              <a:avLst/>
            </a:prstGeom>
            <a:solidFill>
              <a:srgbClr val="00A5E1"/>
            </a:solidFill>
            <a:ln>
              <a:solidFill>
                <a:srgbClr val="098EBC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80%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1207D43B-ABCA-4A0E-7370-9BD750AF743F}"/>
                </a:ext>
              </a:extLst>
            </p:cNvPr>
            <p:cNvSpPr/>
            <p:nvPr/>
          </p:nvSpPr>
          <p:spPr>
            <a:xfrm>
              <a:off x="4646229" y="3162578"/>
              <a:ext cx="334742" cy="180038"/>
            </a:xfrm>
            <a:prstGeom prst="roundRect">
              <a:avLst/>
            </a:prstGeom>
            <a:solidFill>
              <a:srgbClr val="1BADAA"/>
            </a:solidFill>
            <a:ln>
              <a:solidFill>
                <a:srgbClr val="21949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37%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C6C5D6CF-83CD-0568-744B-CB402372EF21}"/>
                </a:ext>
              </a:extLst>
            </p:cNvPr>
            <p:cNvSpPr/>
            <p:nvPr/>
          </p:nvSpPr>
          <p:spPr>
            <a:xfrm>
              <a:off x="5412222" y="3162578"/>
              <a:ext cx="334742" cy="180038"/>
            </a:xfrm>
            <a:prstGeom prst="roundRect">
              <a:avLst/>
            </a:prstGeom>
            <a:solidFill>
              <a:srgbClr val="FF9A1E"/>
            </a:solidFill>
            <a:ln>
              <a:solidFill>
                <a:srgbClr val="E4830B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000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73%</a:t>
              </a:r>
              <a:endParaRPr lang="en-CA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289714E-E5D1-5CE3-5307-1962A2E948C0}"/>
                </a:ext>
              </a:extLst>
            </p:cNvPr>
            <p:cNvSpPr txBox="1"/>
            <p:nvPr/>
          </p:nvSpPr>
          <p:spPr>
            <a:xfrm>
              <a:off x="3528157" y="3179916"/>
              <a:ext cx="3606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E4C80C2-B398-8DAD-0988-1A25186D7C08}"/>
                </a:ext>
              </a:extLst>
            </p:cNvPr>
            <p:cNvSpPr txBox="1"/>
            <p:nvPr/>
          </p:nvSpPr>
          <p:spPr>
            <a:xfrm>
              <a:off x="3528157" y="2875472"/>
              <a:ext cx="2917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>
                  <a:solidFill>
                    <a:srgbClr val="005AB4"/>
                  </a:solidFill>
                  <a:highlight>
                    <a:srgbClr val="FFFF00"/>
                  </a:highlight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gpt-5</a:t>
              </a:r>
              <a:endParaRPr lang="en-CA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pic>
        <p:nvPicPr>
          <p:cNvPr id="177" name="Picture 176">
            <a:extLst>
              <a:ext uri="{FF2B5EF4-FFF2-40B4-BE49-F238E27FC236}">
                <a16:creationId xmlns:a16="http://schemas.microsoft.com/office/drawing/2014/main" id="{8DC759C3-C2C2-0DC6-8E5E-300414FE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39" y="2683792"/>
            <a:ext cx="3252193" cy="669780"/>
          </a:xfrm>
          <a:prstGeom prst="rect">
            <a:avLst/>
          </a:prstGeom>
        </p:spPr>
      </p:pic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7DD14066-B76A-D282-EE4A-16D4FA1D7F41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2025-08-18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EAFCC2A5-03CE-CAE5-73FE-1D6D635C4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38" y="3414324"/>
            <a:ext cx="3266520" cy="66978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B0DF2A8E-196F-52BC-52B6-C86313725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188" y="4144856"/>
            <a:ext cx="3248611" cy="66978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F2A040A-255C-B349-C524-110D07FC5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667" y="4875390"/>
            <a:ext cx="3259356" cy="6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C31-C510-17F8-3B90-2D270D7C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C2425E2-FFC9-BCA2-6F87-10F811948B3A}"/>
              </a:ext>
            </a:extLst>
          </p:cNvPr>
          <p:cNvSpPr/>
          <p:nvPr/>
        </p:nvSpPr>
        <p:spPr>
          <a:xfrm>
            <a:off x="4646084" y="3406218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6B06E7D-B64F-6A9C-499F-B3D07A4CCD6B}"/>
              </a:ext>
            </a:extLst>
          </p:cNvPr>
          <p:cNvSpPr/>
          <p:nvPr/>
        </p:nvSpPr>
        <p:spPr>
          <a:xfrm>
            <a:off x="2689612" y="2080674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CCD962-3750-6837-6557-9579A0C92C42}"/>
              </a:ext>
            </a:extLst>
          </p:cNvPr>
          <p:cNvSpPr/>
          <p:nvPr/>
        </p:nvSpPr>
        <p:spPr>
          <a:xfrm>
            <a:off x="3318836" y="3406218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EB9BC5C-BD1C-1447-6987-6161AB7D2C0D}"/>
              </a:ext>
            </a:extLst>
          </p:cNvPr>
          <p:cNvSpPr/>
          <p:nvPr/>
        </p:nvSpPr>
        <p:spPr>
          <a:xfrm>
            <a:off x="4081865" y="3406219"/>
            <a:ext cx="573617" cy="345017"/>
          </a:xfrm>
          <a:prstGeom prst="roundRect">
            <a:avLst/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7AC66-D97A-7945-E44D-821C180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Does the GPT-5 Prompt Optimizer improve prompt performance?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80F38CE-71D0-192B-7F53-1B27D934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0"/>
            <a:ext cx="9680000" cy="31117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C</a:t>
            </a:r>
            <a:r>
              <a:rPr lang="en-US" sz="1800"/>
              <a:t>omparison of 2 types of judge prompts using </a:t>
            </a:r>
            <a:r>
              <a:rPr lang="en-US" sz="1800">
                <a:highlight>
                  <a:srgbClr val="FFFF00"/>
                </a:highlight>
              </a:rPr>
              <a:t>60 simple calibration questions</a:t>
            </a:r>
            <a:r>
              <a:rPr lang="en-US" sz="1800"/>
              <a:t> with </a:t>
            </a:r>
            <a:r>
              <a:rPr lang="en-US" sz="1800">
                <a:highlight>
                  <a:srgbClr val="FFFF00"/>
                </a:highlight>
              </a:rPr>
              <a:t>gpt-5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C3E88-AAD6-9BC7-E4F4-2AEDB93D39F3}"/>
              </a:ext>
            </a:extLst>
          </p:cNvPr>
          <p:cNvSpPr txBox="1"/>
          <p:nvPr/>
        </p:nvSpPr>
        <p:spPr>
          <a:xfrm>
            <a:off x="359475" y="1943138"/>
            <a:ext cx="17825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 model 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78423-608F-41F9-2949-C69ED4691668}"/>
              </a:ext>
            </a:extLst>
          </p:cNvPr>
          <p:cNvSpPr txBox="1"/>
          <p:nvPr/>
        </p:nvSpPr>
        <p:spPr>
          <a:xfrm>
            <a:off x="359476" y="3315645"/>
            <a:ext cx="178253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Complex formulaic</a:t>
            </a:r>
          </a:p>
          <a:p>
            <a:pPr algn="l"/>
            <a: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 model prompt</a:t>
            </a:r>
            <a:b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6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(GPT-5 optimized)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1D27F7-9A38-F84B-047A-F33D550F2B7D}"/>
              </a:ext>
            </a:extLst>
          </p:cNvPr>
          <p:cNvSpPr/>
          <p:nvPr/>
        </p:nvSpPr>
        <p:spPr>
          <a:xfrm>
            <a:off x="2730425" y="2122353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7609-10E7-8776-9410-C6CAF1ABA91D}"/>
              </a:ext>
            </a:extLst>
          </p:cNvPr>
          <p:cNvSpPr txBox="1"/>
          <p:nvPr/>
        </p:nvSpPr>
        <p:spPr>
          <a:xfrm>
            <a:off x="2702312" y="1809215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69637-AC36-FEDD-9C6E-C30F29619907}"/>
              </a:ext>
            </a:extLst>
          </p:cNvPr>
          <p:cNvSpPr txBox="1"/>
          <p:nvPr/>
        </p:nvSpPr>
        <p:spPr>
          <a:xfrm>
            <a:off x="3364010" y="1809214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4BB8B-4C48-A4E0-1CC3-75A06D713886}"/>
              </a:ext>
            </a:extLst>
          </p:cNvPr>
          <p:cNvSpPr txBox="1"/>
          <p:nvPr/>
        </p:nvSpPr>
        <p:spPr>
          <a:xfrm>
            <a:off x="4246693" y="1809213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D66FF16-3F15-2253-1EBC-16DD8DA1B872}"/>
              </a:ext>
            </a:extLst>
          </p:cNvPr>
          <p:cNvSpPr/>
          <p:nvPr/>
        </p:nvSpPr>
        <p:spPr>
          <a:xfrm>
            <a:off x="3352940" y="2122353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C5C189-4138-F1F4-D70A-7B4CD3D115F9}"/>
              </a:ext>
            </a:extLst>
          </p:cNvPr>
          <p:cNvSpPr/>
          <p:nvPr/>
        </p:nvSpPr>
        <p:spPr>
          <a:xfrm>
            <a:off x="4118933" y="212235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DC9C5-A822-9E26-6493-8D4AB020E24F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D2B18E-7FCC-9345-5A1D-B8546B61760E}"/>
              </a:ext>
            </a:extLst>
          </p:cNvPr>
          <p:cNvSpPr/>
          <p:nvPr/>
        </p:nvSpPr>
        <p:spPr>
          <a:xfrm>
            <a:off x="2643385" y="1709907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E3D0A4-32D9-19BF-4EFC-14A1B2CEAF71}"/>
              </a:ext>
            </a:extLst>
          </p:cNvPr>
          <p:cNvSpPr txBox="1"/>
          <p:nvPr/>
        </p:nvSpPr>
        <p:spPr>
          <a:xfrm>
            <a:off x="3052272" y="1497350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943120-746C-F6C5-4FCA-27CC0BD8E279}"/>
              </a:ext>
            </a:extLst>
          </p:cNvPr>
          <p:cNvGrpSpPr/>
          <p:nvPr/>
        </p:nvGrpSpPr>
        <p:grpSpPr>
          <a:xfrm>
            <a:off x="679515" y="2436629"/>
            <a:ext cx="1180231" cy="490645"/>
            <a:chOff x="3799369" y="3856932"/>
            <a:chExt cx="800127" cy="332625"/>
          </a:xfr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D1EFA9-5E7B-7F09-3A1F-F05F25900515}"/>
                </a:ext>
              </a:extLst>
            </p:cNvPr>
            <p:cNvSpPr txBox="1"/>
            <p:nvPr/>
          </p:nvSpPr>
          <p:spPr>
            <a:xfrm>
              <a:off x="3799369" y="3994043"/>
              <a:ext cx="800127" cy="19551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0000" tIns="80000" rIns="40000" bIns="4000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33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Best metrics</a:t>
              </a:r>
              <a:endParaRPr lang="en-CA" sz="1333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310E9CB4-02AB-1DCF-FE0C-ECFC1476E6ED}"/>
                </a:ext>
              </a:extLst>
            </p:cNvPr>
            <p:cNvSpPr/>
            <p:nvPr/>
          </p:nvSpPr>
          <p:spPr>
            <a:xfrm rot="16200000">
              <a:off x="4123319" y="3829897"/>
              <a:ext cx="139700" cy="193770"/>
            </a:xfrm>
            <a:prstGeom prst="rightArrow">
              <a:avLst>
                <a:gd name="adj1" fmla="val 50000"/>
                <a:gd name="adj2" fmla="val 6438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1778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6816A1-7B71-1B93-9E64-8053FCFA8594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7">
            <a:extLst>
              <a:ext uri="{FF2B5EF4-FFF2-40B4-BE49-F238E27FC236}">
                <a16:creationId xmlns:a16="http://schemas.microsoft.com/office/drawing/2014/main" id="{52D3D9F4-8B5B-7E85-E020-A371044226A5}"/>
              </a:ext>
            </a:extLst>
          </p:cNvPr>
          <p:cNvSpPr/>
          <p:nvPr/>
        </p:nvSpPr>
        <p:spPr>
          <a:xfrm>
            <a:off x="4098242" y="1709907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E8727-24C1-2DF2-44FC-9CA42445C592}"/>
              </a:ext>
            </a:extLst>
          </p:cNvPr>
          <p:cNvSpPr txBox="1"/>
          <p:nvPr/>
        </p:nvSpPr>
        <p:spPr>
          <a:xfrm>
            <a:off x="4558029" y="1497350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9609DE-1705-BD90-8A01-0BE1D95EBF08}"/>
              </a:ext>
            </a:extLst>
          </p:cNvPr>
          <p:cNvSpPr txBox="1"/>
          <p:nvPr/>
        </p:nvSpPr>
        <p:spPr>
          <a:xfrm>
            <a:off x="4773154" y="1809213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76ABFDD-C7D4-BBEF-1ED9-611E32E87312}"/>
              </a:ext>
            </a:extLst>
          </p:cNvPr>
          <p:cNvSpPr/>
          <p:nvPr/>
        </p:nvSpPr>
        <p:spPr>
          <a:xfrm>
            <a:off x="4680154" y="212235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95AF2-0866-BF0E-20C8-139D25F5DB30}"/>
              </a:ext>
            </a:extLst>
          </p:cNvPr>
          <p:cNvSpPr txBox="1"/>
          <p:nvPr/>
        </p:nvSpPr>
        <p:spPr>
          <a:xfrm>
            <a:off x="5247560" y="1809213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540B824-E01E-942F-6FC5-819F10AA2B06}"/>
              </a:ext>
            </a:extLst>
          </p:cNvPr>
          <p:cNvSpPr/>
          <p:nvPr/>
        </p:nvSpPr>
        <p:spPr>
          <a:xfrm>
            <a:off x="5247561" y="212235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60E63DC-4495-37AA-9647-24CC895887CE}"/>
              </a:ext>
            </a:extLst>
          </p:cNvPr>
          <p:cNvSpPr/>
          <p:nvPr/>
        </p:nvSpPr>
        <p:spPr>
          <a:xfrm>
            <a:off x="2730425" y="3450051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DD57DF-BCF0-EFAC-A61A-49FD2203030D}"/>
              </a:ext>
            </a:extLst>
          </p:cNvPr>
          <p:cNvSpPr/>
          <p:nvPr/>
        </p:nvSpPr>
        <p:spPr>
          <a:xfrm>
            <a:off x="3352940" y="3450051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1CEF7E-8AD3-6C9D-AED0-0202B84E397E}"/>
              </a:ext>
            </a:extLst>
          </p:cNvPr>
          <p:cNvSpPr/>
          <p:nvPr/>
        </p:nvSpPr>
        <p:spPr>
          <a:xfrm>
            <a:off x="4118933" y="345005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FC4621-88A7-B537-E5B5-063E86F9190D}"/>
              </a:ext>
            </a:extLst>
          </p:cNvPr>
          <p:cNvSpPr/>
          <p:nvPr/>
        </p:nvSpPr>
        <p:spPr>
          <a:xfrm>
            <a:off x="4680154" y="345005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5ADE03D-2028-F1E6-0F76-E51474B21436}"/>
              </a:ext>
            </a:extLst>
          </p:cNvPr>
          <p:cNvSpPr/>
          <p:nvPr/>
        </p:nvSpPr>
        <p:spPr>
          <a:xfrm>
            <a:off x="5247561" y="345005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100%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FBA57E-128F-34DE-16D4-F0E072938575}"/>
              </a:ext>
            </a:extLst>
          </p:cNvPr>
          <p:cNvGrpSpPr/>
          <p:nvPr/>
        </p:nvGrpSpPr>
        <p:grpSpPr>
          <a:xfrm>
            <a:off x="2313314" y="2444416"/>
            <a:ext cx="834222" cy="628255"/>
            <a:chOff x="4329279" y="3810265"/>
            <a:chExt cx="750799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38E82E-501F-2E2B-073C-421967E888B4}"/>
                </a:ext>
              </a:extLst>
            </p:cNvPr>
            <p:cNvSpPr txBox="1"/>
            <p:nvPr/>
          </p:nvSpPr>
          <p:spPr>
            <a:xfrm>
              <a:off x="4329279" y="3946759"/>
              <a:ext cx="750799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pass or fail consistently over all runs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FA90680-7D57-E323-381B-25F188AC0512}"/>
                </a:ext>
              </a:extLst>
            </p:cNvPr>
            <p:cNvSpPr/>
            <p:nvPr/>
          </p:nvSpPr>
          <p:spPr>
            <a:xfrm rot="16200000">
              <a:off x="485507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598B02-198F-D354-DCE7-6413E49E7F62}"/>
              </a:ext>
            </a:extLst>
          </p:cNvPr>
          <p:cNvGrpSpPr/>
          <p:nvPr/>
        </p:nvGrpSpPr>
        <p:grpSpPr>
          <a:xfrm>
            <a:off x="3233232" y="2444416"/>
            <a:ext cx="694640" cy="628255"/>
            <a:chOff x="4380519" y="3810265"/>
            <a:chExt cx="625176" cy="565429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8232BB-3A42-A002-52D9-5B05343457E2}"/>
                </a:ext>
              </a:extLst>
            </p:cNvPr>
            <p:cNvSpPr txBox="1"/>
            <p:nvPr/>
          </p:nvSpPr>
          <p:spPr>
            <a:xfrm>
              <a:off x="4380519" y="3946759"/>
              <a:ext cx="625176" cy="428935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Percentage of items that got same score over all runs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7DB3347-7090-94D1-9A30-CFED1CB40EE8}"/>
                </a:ext>
              </a:extLst>
            </p:cNvPr>
            <p:cNvSpPr/>
            <p:nvPr/>
          </p:nvSpPr>
          <p:spPr>
            <a:xfrm rot="16200000">
              <a:off x="4646141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52EB09-D1BA-D963-E5CC-C06DF0EB9C1F}"/>
              </a:ext>
            </a:extLst>
          </p:cNvPr>
          <p:cNvGrpSpPr/>
          <p:nvPr/>
        </p:nvGrpSpPr>
        <p:grpSpPr>
          <a:xfrm>
            <a:off x="3995629" y="2444430"/>
            <a:ext cx="625816" cy="628255"/>
            <a:chOff x="4411490" y="3810265"/>
            <a:chExt cx="563235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70B3E8-C394-CACD-3B2B-7E4C8374185E}"/>
                </a:ext>
              </a:extLst>
            </p:cNvPr>
            <p:cNvSpPr txBox="1"/>
            <p:nvPr/>
          </p:nvSpPr>
          <p:spPr>
            <a:xfrm>
              <a:off x="4411490" y="3946759"/>
              <a:ext cx="563235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correct predictions overall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D736C64-5A6A-02A6-547E-69469828C4A6}"/>
                </a:ext>
              </a:extLst>
            </p:cNvPr>
            <p:cNvSpPr/>
            <p:nvPr/>
          </p:nvSpPr>
          <p:spPr>
            <a:xfrm rot="16200000">
              <a:off x="4686802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223EAA-299D-758E-1F27-A5A22DEA35EB}"/>
              </a:ext>
            </a:extLst>
          </p:cNvPr>
          <p:cNvGrpSpPr/>
          <p:nvPr/>
        </p:nvGrpSpPr>
        <p:grpSpPr>
          <a:xfrm>
            <a:off x="4692402" y="2444431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C99D9B-AF23-E8D1-92E0-77D377E7A8EE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much predicted passes are real passes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A5CBC9CE-A226-5F3E-DA31-CA5D601A7CFA}"/>
                </a:ext>
              </a:extLst>
            </p:cNvPr>
            <p:cNvSpPr/>
            <p:nvPr/>
          </p:nvSpPr>
          <p:spPr>
            <a:xfrm rot="16200000">
              <a:off x="4553400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FD0F49-FBB5-ADBB-2C95-E760299FDDBA}"/>
              </a:ext>
            </a:extLst>
          </p:cNvPr>
          <p:cNvGrpSpPr/>
          <p:nvPr/>
        </p:nvGrpSpPr>
        <p:grpSpPr>
          <a:xfrm>
            <a:off x="5376665" y="2444431"/>
            <a:ext cx="624526" cy="628255"/>
            <a:chOff x="4412071" y="3810265"/>
            <a:chExt cx="562073" cy="565427"/>
          </a:xfrm>
          <a:solidFill>
            <a:srgbClr val="A0AEB4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D4A90B-76A2-065B-585E-500D39B39E3B}"/>
                </a:ext>
              </a:extLst>
            </p:cNvPr>
            <p:cNvSpPr txBox="1"/>
            <p:nvPr/>
          </p:nvSpPr>
          <p:spPr>
            <a:xfrm>
              <a:off x="4412071" y="3946759"/>
              <a:ext cx="562073" cy="428933"/>
            </a:xfrm>
            <a:prstGeom prst="rect">
              <a:avLst/>
            </a:prstGeom>
            <a:grpFill/>
          </p:spPr>
          <p:txBody>
            <a:bodyPr wrap="square" lIns="40000" tIns="40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8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many of real passes correctly predicted</a:t>
              </a:r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50EB57B5-8A2E-EDAA-66D3-2A9ABA10195A}"/>
                </a:ext>
              </a:extLst>
            </p:cNvPr>
            <p:cNvSpPr/>
            <p:nvPr/>
          </p:nvSpPr>
          <p:spPr>
            <a:xfrm rot="16200000">
              <a:off x="4476595" y="3781627"/>
              <a:ext cx="136494" cy="193770"/>
            </a:xfrm>
            <a:prstGeom prst="rightArrow">
              <a:avLst>
                <a:gd name="adj1" fmla="val 50000"/>
                <a:gd name="adj2" fmla="val 597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 sz="8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85D2A-7305-C55A-534A-E4C885BB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26" y="1690859"/>
            <a:ext cx="3784496" cy="1215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97DE-3327-440E-E1B7-A8FCA378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47" y="3001516"/>
            <a:ext cx="3723912" cy="1211685"/>
          </a:xfrm>
          <a:prstGeom prst="rect">
            <a:avLst/>
          </a:prstGeom>
        </p:spPr>
      </p:pic>
      <p:sp>
        <p:nvSpPr>
          <p:cNvPr id="4" name="Textfeld 1">
            <a:extLst>
              <a:ext uri="{FF2B5EF4-FFF2-40B4-BE49-F238E27FC236}">
                <a16:creationId xmlns:a16="http://schemas.microsoft.com/office/drawing/2014/main" id="{E8CCF05E-CFCE-BA45-9F08-D2FF8F9C0F57}"/>
              </a:ext>
            </a:extLst>
          </p:cNvPr>
          <p:cNvSpPr txBox="1"/>
          <p:nvPr/>
        </p:nvSpPr>
        <p:spPr>
          <a:xfrm>
            <a:off x="1962750" y="4682742"/>
            <a:ext cx="6234500" cy="311654"/>
          </a:xfrm>
          <a:prstGeom prst="rect">
            <a:avLst/>
          </a:prstGeom>
          <a:solidFill>
            <a:srgbClr val="003EDA"/>
          </a:solidFill>
          <a:effectLst>
            <a:outerShdw blurRad="279400" dist="38100" dir="2700000" algn="tl" rotWithShape="0">
              <a:prstClr val="black">
                <a:alpha val="22000"/>
              </a:prstClr>
            </a:outerShdw>
          </a:effectLst>
        </p:spPr>
        <p:txBody>
          <a:bodyPr wrap="none" lIns="72000" tIns="18000" rIns="72000" bIns="46800" rtlCol="0">
            <a:noAutofit/>
          </a:bodyPr>
          <a:lstStyle/>
          <a:p>
            <a:pPr algn="ctr"/>
            <a:r>
              <a:rPr lang="en" sz="1600" b="1" i="1">
                <a:solidFill>
                  <a:schemeClr val="bg1"/>
                </a:solidFill>
                <a:latin typeface="Arial Narrow" panose="020B0606020202030204" pitchFamily="34" charset="0"/>
              </a:rPr>
              <a:t>Yes. Usage of the prompt optimizer improves reproducibility of results.</a:t>
            </a:r>
            <a:endParaRPr lang="en-CA" sz="1600" b="1" i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D4548-1F96-6E65-EEA4-472A5D617978}"/>
              </a:ext>
            </a:extLst>
          </p:cNvPr>
          <p:cNvCxnSpPr/>
          <p:nvPr/>
        </p:nvCxnSpPr>
        <p:spPr>
          <a:xfrm flipV="1">
            <a:off x="3580552" y="3937620"/>
            <a:ext cx="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22FE38-E57C-D5BC-ABD5-6DF9C9C9E938}"/>
              </a:ext>
            </a:extLst>
          </p:cNvPr>
          <p:cNvSpPr/>
          <p:nvPr/>
        </p:nvSpPr>
        <p:spPr>
          <a:xfrm>
            <a:off x="8945421" y="891874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2025-08-16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18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0DD634-AAF4-77F9-0ADA-41265EEA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4" y="913284"/>
            <a:ext cx="8415354" cy="46085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BF1217-5279-C09D-51E8-6859781A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the "Correctness" Prompt Recall so low?</a:t>
            </a:r>
            <a:endParaRPr lang="en-CA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7BA805-3893-8520-5675-4CCDC9A29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3584651" cy="1272876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The "LangChain Correctness" prompt rates many score 4 (pass) answers with a score of 3 (fail).</a:t>
            </a:r>
          </a:p>
          <a:p>
            <a:endParaRPr lang="en-CA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DE036C-70DB-4125-8397-D76C71781091}"/>
              </a:ext>
            </a:extLst>
          </p:cNvPr>
          <p:cNvSpPr/>
          <p:nvPr/>
        </p:nvSpPr>
        <p:spPr>
          <a:xfrm>
            <a:off x="4904771" y="3433563"/>
            <a:ext cx="359688" cy="2449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53D39-D7EC-B76C-6E25-2A083C0A5BE8}"/>
              </a:ext>
            </a:extLst>
          </p:cNvPr>
          <p:cNvSpPr/>
          <p:nvPr/>
        </p:nvSpPr>
        <p:spPr>
          <a:xfrm>
            <a:off x="7332723" y="1916316"/>
            <a:ext cx="359688" cy="2449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329498-9255-7B17-C124-A5593ED398B0}"/>
              </a:ext>
            </a:extLst>
          </p:cNvPr>
          <p:cNvCxnSpPr>
            <a:cxnSpLocks/>
          </p:cNvCxnSpPr>
          <p:nvPr/>
        </p:nvCxnSpPr>
        <p:spPr>
          <a:xfrm>
            <a:off x="1808427" y="3865612"/>
            <a:ext cx="1479624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E5062-1312-2A74-079E-7EF8C0DAE451}"/>
              </a:ext>
            </a:extLst>
          </p:cNvPr>
          <p:cNvCxnSpPr>
            <a:cxnSpLocks/>
          </p:cNvCxnSpPr>
          <p:nvPr/>
        </p:nvCxnSpPr>
        <p:spPr>
          <a:xfrm>
            <a:off x="4518551" y="2394972"/>
            <a:ext cx="1322324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104C4-1970-62A3-4AE6-557276A56407}"/>
              </a:ext>
            </a:extLst>
          </p:cNvPr>
          <p:cNvCxnSpPr>
            <a:cxnSpLocks/>
          </p:cNvCxnSpPr>
          <p:nvPr/>
        </p:nvCxnSpPr>
        <p:spPr>
          <a:xfrm>
            <a:off x="4935984" y="5449788"/>
            <a:ext cx="1634361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DBEC4-2AEE-CE9B-40C4-7EFE65F76219}"/>
              </a:ext>
            </a:extLst>
          </p:cNvPr>
          <p:cNvCxnSpPr>
            <a:cxnSpLocks/>
          </p:cNvCxnSpPr>
          <p:nvPr/>
        </p:nvCxnSpPr>
        <p:spPr>
          <a:xfrm>
            <a:off x="7378160" y="3589772"/>
            <a:ext cx="1374248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74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BF1217-5279-C09D-51E8-6859781A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"Correctness" prompt does not use score = 4</a:t>
            </a:r>
            <a:endParaRPr lang="en-CA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7BA805-3893-8520-5675-4CCDC9A29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9592528" cy="1565607"/>
          </a:xfrm>
        </p:spPr>
        <p:txBody>
          <a:bodyPr/>
          <a:lstStyle/>
          <a:p>
            <a:r>
              <a:rPr lang="en-US" sz="1800"/>
              <a:t>LangChain Correctness prompt rates many score 4 (pass) answers with a score of 3 (fail)</a:t>
            </a:r>
          </a:p>
          <a:p>
            <a:r>
              <a:rPr lang="en-CA" sz="1800"/>
              <a:t>Simple scoring prompt rates many score 0, 1, 2 answers</a:t>
            </a:r>
            <a:br>
              <a:rPr lang="en-CA" sz="1800"/>
            </a:br>
            <a:r>
              <a:rPr lang="en-CA" sz="1800"/>
              <a:t>with score 3 but lets all score 3 and 4 answers pass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BC89B9-77EE-8E5A-0A61-87C3DF1DF8F2}"/>
              </a:ext>
            </a:extLst>
          </p:cNvPr>
          <p:cNvSpPr txBox="1"/>
          <p:nvPr/>
        </p:nvSpPr>
        <p:spPr>
          <a:xfrm>
            <a:off x="4753207" y="2731668"/>
            <a:ext cx="793807" cy="9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>
                <a:solidFill>
                  <a:srgbClr val="7E929A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10</a:t>
            </a:r>
          </a:p>
          <a:p>
            <a:pPr algn="ctr">
              <a:lnSpc>
                <a:spcPct val="80000"/>
              </a:lnSpc>
            </a:pPr>
            <a:r>
              <a:rPr lang="en-US">
                <a:solidFill>
                  <a:srgbClr val="7E929A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answers</a:t>
            </a:r>
          </a:p>
          <a:p>
            <a:pPr algn="ctr">
              <a:lnSpc>
                <a:spcPct val="80000"/>
              </a:lnSpc>
            </a:pPr>
            <a:r>
              <a:rPr lang="en-US">
                <a:solidFill>
                  <a:srgbClr val="7E929A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for each</a:t>
            </a:r>
          </a:p>
          <a:p>
            <a:pPr algn="ctr">
              <a:lnSpc>
                <a:spcPct val="80000"/>
              </a:lnSpc>
            </a:pPr>
            <a:r>
              <a:rPr lang="en-US">
                <a:solidFill>
                  <a:srgbClr val="7E929A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score</a:t>
            </a:r>
            <a:endParaRPr lang="en-CA">
              <a:solidFill>
                <a:srgbClr val="7E929A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1BDC871-91F7-2E84-F8BE-E8DA766DC619}"/>
              </a:ext>
            </a:extLst>
          </p:cNvPr>
          <p:cNvGrpSpPr/>
          <p:nvPr/>
        </p:nvGrpSpPr>
        <p:grpSpPr>
          <a:xfrm>
            <a:off x="759520" y="2626082"/>
            <a:ext cx="4037652" cy="1411806"/>
            <a:chOff x="831528" y="2626082"/>
            <a:chExt cx="4037652" cy="141180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A318E-2751-7A6A-B409-911BFEF79D3E}"/>
                </a:ext>
              </a:extLst>
            </p:cNvPr>
            <p:cNvCxnSpPr>
              <a:cxnSpLocks/>
            </p:cNvCxnSpPr>
            <p:nvPr/>
          </p:nvCxnSpPr>
          <p:spPr>
            <a:xfrm>
              <a:off x="831528" y="2859021"/>
              <a:ext cx="4037652" cy="0"/>
            </a:xfrm>
            <a:prstGeom prst="line">
              <a:avLst/>
            </a:prstGeom>
            <a:ln w="19050">
              <a:solidFill>
                <a:srgbClr val="A0AEB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16302C-BFAA-E184-5828-89E9A7FE2074}"/>
                </a:ext>
              </a:extLst>
            </p:cNvPr>
            <p:cNvGrpSpPr/>
            <p:nvPr/>
          </p:nvGrpSpPr>
          <p:grpSpPr>
            <a:xfrm>
              <a:off x="952989" y="2626082"/>
              <a:ext cx="3627416" cy="1075444"/>
              <a:chOff x="5560333" y="-1340844"/>
              <a:chExt cx="3627416" cy="468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ACC4BC-B4B0-5BCF-4987-324CB7D0B9D5}"/>
                  </a:ext>
                </a:extLst>
              </p:cNvPr>
              <p:cNvSpPr/>
              <p:nvPr/>
            </p:nvSpPr>
            <p:spPr>
              <a:xfrm>
                <a:off x="5740333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156336-D477-6E0A-7196-4B46B0FF5EBC}"/>
                  </a:ext>
                </a:extLst>
              </p:cNvPr>
              <p:cNvSpPr/>
              <p:nvPr/>
            </p:nvSpPr>
            <p:spPr>
              <a:xfrm>
                <a:off x="6355837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7B2D1A-091C-FBF4-970D-42AB646DB6E6}"/>
                  </a:ext>
                </a:extLst>
              </p:cNvPr>
              <p:cNvSpPr/>
              <p:nvPr/>
            </p:nvSpPr>
            <p:spPr>
              <a:xfrm>
                <a:off x="6987799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44F169A-2364-0A75-602D-772C33D87992}"/>
                  </a:ext>
                </a:extLst>
              </p:cNvPr>
              <p:cNvSpPr/>
              <p:nvPr/>
            </p:nvSpPr>
            <p:spPr>
              <a:xfrm>
                <a:off x="7602604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3648EC-DECD-5210-0007-05319164FF2B}"/>
                  </a:ext>
                </a:extLst>
              </p:cNvPr>
              <p:cNvSpPr/>
              <p:nvPr/>
            </p:nvSpPr>
            <p:spPr>
              <a:xfrm>
                <a:off x="8219640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421D05-ECEA-C06F-EF96-FC15BEC6DAF2}"/>
                  </a:ext>
                </a:extLst>
              </p:cNvPr>
              <p:cNvSpPr/>
              <p:nvPr/>
            </p:nvSpPr>
            <p:spPr>
              <a:xfrm>
                <a:off x="8827749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4C49C6C-60D3-118B-EE63-C7035EBC199B}"/>
                  </a:ext>
                </a:extLst>
              </p:cNvPr>
              <p:cNvSpPr/>
              <p:nvPr/>
            </p:nvSpPr>
            <p:spPr>
              <a:xfrm>
                <a:off x="5560333" y="-255576"/>
                <a:ext cx="360000" cy="3594732"/>
              </a:xfrm>
              <a:prstGeom prst="rect">
                <a:avLst/>
              </a:prstGeom>
              <a:solidFill>
                <a:srgbClr val="FF4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10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00D99F0-41D2-20E0-E06B-AF429D53DD67}"/>
                  </a:ext>
                </a:extLst>
              </p:cNvPr>
              <p:cNvSpPr/>
              <p:nvPr/>
            </p:nvSpPr>
            <p:spPr>
              <a:xfrm>
                <a:off x="6179602" y="-620844"/>
                <a:ext cx="360000" cy="3960000"/>
              </a:xfrm>
              <a:prstGeom prst="rect">
                <a:avLst/>
              </a:prstGeom>
              <a:solidFill>
                <a:srgbClr val="C819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11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35EE234-07F8-B62C-478A-C402374FDC06}"/>
                  </a:ext>
                </a:extLst>
              </p:cNvPr>
              <p:cNvSpPr/>
              <p:nvPr/>
            </p:nvSpPr>
            <p:spPr>
              <a:xfrm>
                <a:off x="6798871" y="-1340844"/>
                <a:ext cx="360000" cy="4680000"/>
              </a:xfrm>
              <a:prstGeom prst="rect">
                <a:avLst/>
              </a:prstGeom>
              <a:solidFill>
                <a:srgbClr val="803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13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4AE2FC-81F9-85D5-B54F-9BAC4F1D54E6}"/>
                  </a:ext>
                </a:extLst>
              </p:cNvPr>
              <p:cNvSpPr/>
              <p:nvPr/>
            </p:nvSpPr>
            <p:spPr>
              <a:xfrm>
                <a:off x="7418140" y="-1006369"/>
                <a:ext cx="360000" cy="4345525"/>
              </a:xfrm>
              <a:prstGeom prst="rect">
                <a:avLst/>
              </a:prstGeom>
              <a:solidFill>
                <a:srgbClr val="0047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12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5D0B924-C547-2A9A-4D68-0FCA340202BC}"/>
                  </a:ext>
                </a:extLst>
              </p:cNvPr>
              <p:cNvSpPr/>
              <p:nvPr/>
            </p:nvSpPr>
            <p:spPr>
              <a:xfrm>
                <a:off x="8037409" y="2979156"/>
                <a:ext cx="360000" cy="360000"/>
              </a:xfrm>
              <a:prstGeom prst="rect">
                <a:avLst/>
              </a:prstGeom>
              <a:solidFill>
                <a:srgbClr val="3E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</a:t>
                </a:r>
                <a:endParaRPr lang="de-DE" sz="1600" b="1">
                  <a:solidFill>
                    <a:schemeClr val="tx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B2B964B-DF82-21B3-7B1F-6646487DBA18}"/>
                  </a:ext>
                </a:extLst>
              </p:cNvPr>
              <p:cNvSpPr/>
              <p:nvPr/>
            </p:nvSpPr>
            <p:spPr>
              <a:xfrm>
                <a:off x="8656677" y="819156"/>
                <a:ext cx="360000" cy="2520000"/>
              </a:xfrm>
              <a:prstGeom prst="rect">
                <a:avLst/>
              </a:prstGeom>
              <a:solidFill>
                <a:srgbClr val="009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7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710F18-099E-2E37-491D-8B63E76506DA}"/>
                </a:ext>
              </a:extLst>
            </p:cNvPr>
            <p:cNvSpPr txBox="1"/>
            <p:nvPr/>
          </p:nvSpPr>
          <p:spPr>
            <a:xfrm>
              <a:off x="1070744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0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795E2D-851C-F614-7E3D-7B1E66D048F5}"/>
                </a:ext>
              </a:extLst>
            </p:cNvPr>
            <p:cNvSpPr txBox="1"/>
            <p:nvPr/>
          </p:nvSpPr>
          <p:spPr>
            <a:xfrm>
              <a:off x="1691059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CE6565-D05A-83CF-60AD-1E1EDD52A7E1}"/>
                </a:ext>
              </a:extLst>
            </p:cNvPr>
            <p:cNvSpPr txBox="1"/>
            <p:nvPr/>
          </p:nvSpPr>
          <p:spPr>
            <a:xfrm>
              <a:off x="2311374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F61DF7-0E6C-9A4E-B713-C61EBB179E88}"/>
                </a:ext>
              </a:extLst>
            </p:cNvPr>
            <p:cNvSpPr txBox="1"/>
            <p:nvPr/>
          </p:nvSpPr>
          <p:spPr>
            <a:xfrm>
              <a:off x="2931689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8B6FF8-9252-0A1D-FFDB-7718C56BDC72}"/>
                </a:ext>
              </a:extLst>
            </p:cNvPr>
            <p:cNvSpPr txBox="1"/>
            <p:nvPr/>
          </p:nvSpPr>
          <p:spPr>
            <a:xfrm>
              <a:off x="3552004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50C788-3BA1-2C88-B9A2-C4EF1ECB7AC1}"/>
                </a:ext>
              </a:extLst>
            </p:cNvPr>
            <p:cNvSpPr txBox="1"/>
            <p:nvPr/>
          </p:nvSpPr>
          <p:spPr>
            <a:xfrm>
              <a:off x="4172321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6644EDB-5CB5-7CDE-7092-15E8DBF37455}"/>
              </a:ext>
            </a:extLst>
          </p:cNvPr>
          <p:cNvGrpSpPr/>
          <p:nvPr/>
        </p:nvGrpSpPr>
        <p:grpSpPr>
          <a:xfrm>
            <a:off x="5506844" y="1731264"/>
            <a:ext cx="4037652" cy="2306624"/>
            <a:chOff x="5457387" y="1731264"/>
            <a:chExt cx="4037652" cy="230662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BAB9F4-C98B-F25C-26D7-A92F0C2B0A86}"/>
                </a:ext>
              </a:extLst>
            </p:cNvPr>
            <p:cNvCxnSpPr>
              <a:cxnSpLocks/>
            </p:cNvCxnSpPr>
            <p:nvPr/>
          </p:nvCxnSpPr>
          <p:spPr>
            <a:xfrm>
              <a:off x="5457387" y="2859021"/>
              <a:ext cx="4037652" cy="0"/>
            </a:xfrm>
            <a:prstGeom prst="line">
              <a:avLst/>
            </a:prstGeom>
            <a:ln w="19050">
              <a:solidFill>
                <a:srgbClr val="A0AEB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C09A749-42D2-333E-A1CE-7AED8D62DDC7}"/>
                </a:ext>
              </a:extLst>
            </p:cNvPr>
            <p:cNvGrpSpPr/>
            <p:nvPr/>
          </p:nvGrpSpPr>
          <p:grpSpPr>
            <a:xfrm>
              <a:off x="5688747" y="1731264"/>
              <a:ext cx="3627416" cy="1970261"/>
              <a:chOff x="615504" y="-5234813"/>
              <a:chExt cx="3627416" cy="857396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0D64C5-2CB9-03AF-E39D-25B246CCA23F}"/>
                  </a:ext>
                </a:extLst>
              </p:cNvPr>
              <p:cNvSpPr/>
              <p:nvPr/>
            </p:nvSpPr>
            <p:spPr>
              <a:xfrm>
                <a:off x="795504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9038DD-90EB-293B-929E-008BE14F2DA5}"/>
                  </a:ext>
                </a:extLst>
              </p:cNvPr>
              <p:cNvSpPr/>
              <p:nvPr/>
            </p:nvSpPr>
            <p:spPr>
              <a:xfrm>
                <a:off x="1411008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ABAF71-1021-E27A-071A-F2DA39D22F4D}"/>
                  </a:ext>
                </a:extLst>
              </p:cNvPr>
              <p:cNvSpPr/>
              <p:nvPr/>
            </p:nvSpPr>
            <p:spPr>
              <a:xfrm>
                <a:off x="2042970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AFDBE0-D1D7-AB52-8E11-4EA8490AEBC3}"/>
                  </a:ext>
                </a:extLst>
              </p:cNvPr>
              <p:cNvSpPr/>
              <p:nvPr/>
            </p:nvSpPr>
            <p:spPr>
              <a:xfrm>
                <a:off x="2657775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6CADC9-3227-61C5-F06D-88B2D66AD01F}"/>
                  </a:ext>
                </a:extLst>
              </p:cNvPr>
              <p:cNvSpPr/>
              <p:nvPr/>
            </p:nvSpPr>
            <p:spPr>
              <a:xfrm>
                <a:off x="3274811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1D0FFEA-0AA8-3CB7-EFBA-CFD0A8D31196}"/>
                  </a:ext>
                </a:extLst>
              </p:cNvPr>
              <p:cNvSpPr/>
              <p:nvPr/>
            </p:nvSpPr>
            <p:spPr>
              <a:xfrm>
                <a:off x="3882920" y="-260844"/>
                <a:ext cx="360000" cy="3600000"/>
              </a:xfrm>
              <a:prstGeom prst="rect">
                <a:avLst/>
              </a:prstGeom>
              <a:solidFill>
                <a:srgbClr val="DD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303BF9-DB11-3F93-3953-0D66A555C48B}"/>
                  </a:ext>
                </a:extLst>
              </p:cNvPr>
              <p:cNvSpPr/>
              <p:nvPr/>
            </p:nvSpPr>
            <p:spPr>
              <a:xfrm>
                <a:off x="615504" y="1795084"/>
                <a:ext cx="360000" cy="1544072"/>
              </a:xfrm>
              <a:prstGeom prst="rect">
                <a:avLst/>
              </a:prstGeom>
              <a:solidFill>
                <a:srgbClr val="FF46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0" rtlCol="0" anchor="b"/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4</a:t>
                </a:r>
                <a:endParaRPr lang="de-DE" sz="1600" b="1">
                  <a:solidFill>
                    <a:schemeClr val="tx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5063755-E856-059D-4316-B72287E095FF}"/>
                  </a:ext>
                </a:extLst>
              </p:cNvPr>
              <p:cNvSpPr/>
              <p:nvPr/>
            </p:nvSpPr>
            <p:spPr>
              <a:xfrm>
                <a:off x="1234773" y="819156"/>
                <a:ext cx="360000" cy="2520000"/>
              </a:xfrm>
              <a:prstGeom prst="rect">
                <a:avLst/>
              </a:prstGeom>
              <a:solidFill>
                <a:srgbClr val="C819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7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B328EF-8FBC-B231-3A54-EE97E5D08A1D}"/>
                  </a:ext>
                </a:extLst>
              </p:cNvPr>
              <p:cNvSpPr/>
              <p:nvPr/>
            </p:nvSpPr>
            <p:spPr>
              <a:xfrm>
                <a:off x="1854042" y="1131886"/>
                <a:ext cx="360000" cy="2207270"/>
              </a:xfrm>
              <a:prstGeom prst="rect">
                <a:avLst/>
              </a:prstGeom>
              <a:solidFill>
                <a:srgbClr val="803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6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9011A31-3855-026B-AF6D-EE25899F8C7E}"/>
                  </a:ext>
                </a:extLst>
              </p:cNvPr>
              <p:cNvSpPr/>
              <p:nvPr/>
            </p:nvSpPr>
            <p:spPr>
              <a:xfrm>
                <a:off x="2473311" y="-5234813"/>
                <a:ext cx="360000" cy="8573969"/>
              </a:xfrm>
              <a:prstGeom prst="rect">
                <a:avLst/>
              </a:prstGeom>
              <a:solidFill>
                <a:srgbClr val="0047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23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A68BF5-06F4-1193-35DF-3525D1122FDF}"/>
                  </a:ext>
                </a:extLst>
              </p:cNvPr>
              <p:cNvSpPr/>
              <p:nvPr/>
            </p:nvSpPr>
            <p:spPr>
              <a:xfrm>
                <a:off x="3092580" y="-260842"/>
                <a:ext cx="360000" cy="3599998"/>
              </a:xfrm>
              <a:prstGeom prst="rect">
                <a:avLst/>
              </a:prstGeom>
              <a:solidFill>
                <a:srgbClr val="3EB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10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D79CEA-16B2-E7E0-1978-3611F4BDAFA8}"/>
                  </a:ext>
                </a:extLst>
              </p:cNvPr>
              <p:cNvSpPr/>
              <p:nvPr/>
            </p:nvSpPr>
            <p:spPr>
              <a:xfrm>
                <a:off x="3711848" y="-260842"/>
                <a:ext cx="360000" cy="3599998"/>
              </a:xfrm>
              <a:prstGeom prst="rect">
                <a:avLst/>
              </a:prstGeom>
              <a:solidFill>
                <a:srgbClr val="009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/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10</a:t>
                </a:r>
                <a:endParaRPr lang="de-DE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p:grp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0FF8B030-AC97-D841-7123-48D7AD617C62}"/>
                </a:ext>
              </a:extLst>
            </p:cNvPr>
            <p:cNvSpPr/>
            <p:nvPr/>
          </p:nvSpPr>
          <p:spPr>
            <a:xfrm>
              <a:off x="8130645" y="2407302"/>
              <a:ext cx="1237112" cy="213275"/>
            </a:xfrm>
            <a:custGeom>
              <a:avLst/>
              <a:gdLst>
                <a:gd name="connsiteX0" fmla="*/ 0 w 1656184"/>
                <a:gd name="connsiteY0" fmla="*/ 0 h 648072"/>
                <a:gd name="connsiteX1" fmla="*/ 1656184 w 1656184"/>
                <a:gd name="connsiteY1" fmla="*/ 0 h 648072"/>
                <a:gd name="connsiteX2" fmla="*/ 1656184 w 1656184"/>
                <a:gd name="connsiteY2" fmla="*/ 648072 h 648072"/>
                <a:gd name="connsiteX3" fmla="*/ 0 w 1656184"/>
                <a:gd name="connsiteY3" fmla="*/ 648072 h 648072"/>
                <a:gd name="connsiteX4" fmla="*/ 0 w 1656184"/>
                <a:gd name="connsiteY4" fmla="*/ 0 h 648072"/>
                <a:gd name="connsiteX0" fmla="*/ 0 w 1656184"/>
                <a:gd name="connsiteY0" fmla="*/ 648072 h 739512"/>
                <a:gd name="connsiteX1" fmla="*/ 0 w 1656184"/>
                <a:gd name="connsiteY1" fmla="*/ 0 h 739512"/>
                <a:gd name="connsiteX2" fmla="*/ 1656184 w 1656184"/>
                <a:gd name="connsiteY2" fmla="*/ 0 h 739512"/>
                <a:gd name="connsiteX3" fmla="*/ 1656184 w 1656184"/>
                <a:gd name="connsiteY3" fmla="*/ 648072 h 739512"/>
                <a:gd name="connsiteX4" fmla="*/ 91440 w 1656184"/>
                <a:gd name="connsiteY4" fmla="*/ 739512 h 739512"/>
                <a:gd name="connsiteX0" fmla="*/ 0 w 1656184"/>
                <a:gd name="connsiteY0" fmla="*/ 648072 h 648072"/>
                <a:gd name="connsiteX1" fmla="*/ 0 w 1656184"/>
                <a:gd name="connsiteY1" fmla="*/ 0 h 648072"/>
                <a:gd name="connsiteX2" fmla="*/ 1656184 w 1656184"/>
                <a:gd name="connsiteY2" fmla="*/ 0 h 648072"/>
                <a:gd name="connsiteX3" fmla="*/ 1656184 w 1656184"/>
                <a:gd name="connsiteY3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184" h="648072">
                  <a:moveTo>
                    <a:pt x="0" y="648072"/>
                  </a:moveTo>
                  <a:lnTo>
                    <a:pt x="0" y="0"/>
                  </a:lnTo>
                  <a:lnTo>
                    <a:pt x="1656184" y="0"/>
                  </a:lnTo>
                  <a:lnTo>
                    <a:pt x="1656184" y="648072"/>
                  </a:lnTo>
                </a:path>
              </a:pathLst>
            </a:custGeom>
            <a:noFill/>
            <a:ln w="22225">
              <a:solidFill>
                <a:srgbClr val="A0AE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2F8EE0-5392-F8F2-9445-C46AA54B4FCA}"/>
                </a:ext>
              </a:extLst>
            </p:cNvPr>
            <p:cNvSpPr txBox="1"/>
            <p:nvPr/>
          </p:nvSpPr>
          <p:spPr>
            <a:xfrm>
              <a:off x="8057409" y="2110469"/>
              <a:ext cx="1383585" cy="225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>
                  <a:solidFill>
                    <a:srgbClr val="7E929A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20 correct answers</a:t>
              </a:r>
              <a:endParaRPr lang="en-CA">
                <a:solidFill>
                  <a:srgbClr val="7E929A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69E3A9-066D-CB18-5888-1A56C77D2214}"/>
                </a:ext>
              </a:extLst>
            </p:cNvPr>
            <p:cNvSpPr txBox="1"/>
            <p:nvPr/>
          </p:nvSpPr>
          <p:spPr>
            <a:xfrm>
              <a:off x="5808496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0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0C66F9-D8F2-C778-E1D3-FEDBFEFCA20B}"/>
                </a:ext>
              </a:extLst>
            </p:cNvPr>
            <p:cNvSpPr txBox="1"/>
            <p:nvPr/>
          </p:nvSpPr>
          <p:spPr>
            <a:xfrm>
              <a:off x="6428811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9A9FB2-7464-6E26-C03D-83B0625D64FA}"/>
                </a:ext>
              </a:extLst>
            </p:cNvPr>
            <p:cNvSpPr txBox="1"/>
            <p:nvPr/>
          </p:nvSpPr>
          <p:spPr>
            <a:xfrm>
              <a:off x="7049126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A9CE939-4C61-E0C6-911A-EBC49044DDC4}"/>
                </a:ext>
              </a:extLst>
            </p:cNvPr>
            <p:cNvSpPr txBox="1"/>
            <p:nvPr/>
          </p:nvSpPr>
          <p:spPr>
            <a:xfrm>
              <a:off x="7669441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2A97C0-C3D4-DF73-72D3-3E92B1AA7BB4}"/>
                </a:ext>
              </a:extLst>
            </p:cNvPr>
            <p:cNvSpPr txBox="1"/>
            <p:nvPr/>
          </p:nvSpPr>
          <p:spPr>
            <a:xfrm>
              <a:off x="8289756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B2AB74-42BA-0462-15B3-D74C09FCADB2}"/>
                </a:ext>
              </a:extLst>
            </p:cNvPr>
            <p:cNvSpPr txBox="1"/>
            <p:nvPr/>
          </p:nvSpPr>
          <p:spPr>
            <a:xfrm>
              <a:off x="8910073" y="3699334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7E929A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</a:t>
              </a:r>
              <a:endParaRPr lang="en-CA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C71AB90-A208-4FCE-73C0-2CF8010B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0" y="4023383"/>
            <a:ext cx="4616596" cy="150088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98310DE-DC7A-6F52-61D7-6B6ACF38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03" y="4021100"/>
            <a:ext cx="4591829" cy="149098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F2161B0-12D1-774D-9069-19C15ED963D6}"/>
              </a:ext>
            </a:extLst>
          </p:cNvPr>
          <p:cNvSpPr/>
          <p:nvPr/>
        </p:nvSpPr>
        <p:spPr>
          <a:xfrm>
            <a:off x="3324045" y="2760452"/>
            <a:ext cx="615351" cy="9834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691787-0F5A-7B5D-D60F-FD7111ECE949}"/>
              </a:ext>
            </a:extLst>
          </p:cNvPr>
          <p:cNvSpPr txBox="1"/>
          <p:nvPr/>
        </p:nvSpPr>
        <p:spPr>
          <a:xfrm>
            <a:off x="3123790" y="234734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not used!</a:t>
            </a:r>
            <a:endParaRPr lang="en-CA" sz="1600">
              <a:solidFill>
                <a:srgbClr val="FF00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75377-5BC1-E30E-E654-452457CAE96D}"/>
              </a:ext>
            </a:extLst>
          </p:cNvPr>
          <p:cNvSpPr/>
          <p:nvPr/>
        </p:nvSpPr>
        <p:spPr>
          <a:xfrm>
            <a:off x="492634" y="2061297"/>
            <a:ext cx="2175813" cy="22911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0" rIns="0" bIns="0" rtlCol="0" anchor="ctr"/>
          <a:lstStyle/>
          <a:p>
            <a:r>
              <a:rPr lang="en-US" sz="1200">
                <a:solidFill>
                  <a:srgbClr val="1064AF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LangChain "Correctness" Prompt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912324-F1B6-F7BA-8698-48A472EAE927}"/>
              </a:ext>
            </a:extLst>
          </p:cNvPr>
          <p:cNvSpPr/>
          <p:nvPr/>
        </p:nvSpPr>
        <p:spPr>
          <a:xfrm>
            <a:off x="5234203" y="2061297"/>
            <a:ext cx="1966812" cy="229110"/>
          </a:xfrm>
          <a:prstGeom prst="rect">
            <a:avLst/>
          </a:prstGeom>
          <a:solidFill>
            <a:schemeClr val="bg1"/>
          </a:solidFill>
          <a:ln w="19050">
            <a:solidFill>
              <a:srgbClr val="2194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0" rIns="0" bIns="0" rtlCol="0" anchor="ctr"/>
          <a:lstStyle/>
          <a:p>
            <a:r>
              <a:rPr lang="en-US" sz="1200">
                <a:solidFill>
                  <a:srgbClr val="1064AF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 Prompt</a:t>
            </a:r>
          </a:p>
        </p:txBody>
      </p:sp>
    </p:spTree>
    <p:extLst>
      <p:ext uri="{BB962C8B-B14F-4D97-AF65-F5344CB8AC3E}">
        <p14:creationId xmlns:p14="http://schemas.microsoft.com/office/powerpoint/2010/main" val="154994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81B9-0418-9A91-EB98-20631706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89D23F-9F1C-6A04-652B-87E8F358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distribution with the "Math Scoring" Prompt?</a:t>
            </a:r>
            <a:endParaRPr lang="en-CA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7DAE508E-12D2-B316-B708-1FB0B631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36551"/>
            <a:ext cx="9592528" cy="1012480"/>
          </a:xfrm>
        </p:spPr>
        <p:txBody>
          <a:bodyPr/>
          <a:lstStyle/>
          <a:p>
            <a:r>
              <a:rPr lang="en-US" sz="1800"/>
              <a:t>Even the prompt used to create the model output answers has problems identifying the calibration scores</a:t>
            </a:r>
          </a:p>
          <a:p>
            <a:r>
              <a:rPr lang="en-US" sz="1800"/>
              <a:t>Reason: The way facts and conclusions are counted differs from run to run</a:t>
            </a:r>
            <a:endParaRPr lang="en-CA" sz="180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9ECB57B-A8B4-D729-9D7E-846505B7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1" y="4027017"/>
            <a:ext cx="4596782" cy="1495935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C90B6D-BAA1-7800-D3E2-44992DD9CD35}"/>
              </a:ext>
            </a:extLst>
          </p:cNvPr>
          <p:cNvCxnSpPr>
            <a:cxnSpLocks/>
          </p:cNvCxnSpPr>
          <p:nvPr/>
        </p:nvCxnSpPr>
        <p:spPr>
          <a:xfrm>
            <a:off x="5579060" y="2859022"/>
            <a:ext cx="4037652" cy="0"/>
          </a:xfrm>
          <a:prstGeom prst="line">
            <a:avLst/>
          </a:prstGeom>
          <a:ln w="19050">
            <a:solidFill>
              <a:srgbClr val="A0A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3318B00-1A75-47E8-D232-1A4D93C11351}"/>
              </a:ext>
            </a:extLst>
          </p:cNvPr>
          <p:cNvGrpSpPr/>
          <p:nvPr/>
        </p:nvGrpSpPr>
        <p:grpSpPr>
          <a:xfrm>
            <a:off x="5700521" y="2534920"/>
            <a:ext cx="3627416" cy="1166607"/>
            <a:chOff x="5560333" y="-1737557"/>
            <a:chExt cx="3627416" cy="507671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95A55AB-D45B-ADDC-7D30-80C610A9FFB3}"/>
                </a:ext>
              </a:extLst>
            </p:cNvPr>
            <p:cNvSpPr/>
            <p:nvPr/>
          </p:nvSpPr>
          <p:spPr>
            <a:xfrm>
              <a:off x="5740333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BA6A024-CA3C-B003-8B69-A2AE41E0D54E}"/>
                </a:ext>
              </a:extLst>
            </p:cNvPr>
            <p:cNvSpPr/>
            <p:nvPr/>
          </p:nvSpPr>
          <p:spPr>
            <a:xfrm>
              <a:off x="6355837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A1667D6-0F1F-F4D8-D5B8-A4E7073F6D13}"/>
                </a:ext>
              </a:extLst>
            </p:cNvPr>
            <p:cNvSpPr/>
            <p:nvPr/>
          </p:nvSpPr>
          <p:spPr>
            <a:xfrm>
              <a:off x="6987799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1B9985-3A27-56E8-17FB-9137BBACE67A}"/>
                </a:ext>
              </a:extLst>
            </p:cNvPr>
            <p:cNvSpPr/>
            <p:nvPr/>
          </p:nvSpPr>
          <p:spPr>
            <a:xfrm>
              <a:off x="7602604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E336A1-0966-8556-CAB3-80F30258E389}"/>
                </a:ext>
              </a:extLst>
            </p:cNvPr>
            <p:cNvSpPr/>
            <p:nvPr/>
          </p:nvSpPr>
          <p:spPr>
            <a:xfrm>
              <a:off x="8219640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8C2F6AC-6499-1C39-EB7C-3DF5355C275D}"/>
                </a:ext>
              </a:extLst>
            </p:cNvPr>
            <p:cNvSpPr/>
            <p:nvPr/>
          </p:nvSpPr>
          <p:spPr>
            <a:xfrm>
              <a:off x="8827749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AE5C34E-00E5-895D-C4CA-0D71A8489788}"/>
                </a:ext>
              </a:extLst>
            </p:cNvPr>
            <p:cNvSpPr/>
            <p:nvPr/>
          </p:nvSpPr>
          <p:spPr>
            <a:xfrm>
              <a:off x="5560333" y="-260846"/>
              <a:ext cx="360000" cy="3600002"/>
            </a:xfrm>
            <a:prstGeom prst="rect">
              <a:avLst/>
            </a:prstGeom>
            <a:solidFill>
              <a:srgbClr val="FF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10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8A5A66F-3F0B-73DC-C607-13AF6DC50B49}"/>
                </a:ext>
              </a:extLst>
            </p:cNvPr>
            <p:cNvSpPr/>
            <p:nvPr/>
          </p:nvSpPr>
          <p:spPr>
            <a:xfrm>
              <a:off x="6179602" y="-620844"/>
              <a:ext cx="360000" cy="3960000"/>
            </a:xfrm>
            <a:prstGeom prst="rect">
              <a:avLst/>
            </a:prstGeom>
            <a:solidFill>
              <a:srgbClr val="C81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11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485D972-D1E5-90A9-EEA0-CB318D983685}"/>
                </a:ext>
              </a:extLst>
            </p:cNvPr>
            <p:cNvSpPr/>
            <p:nvPr/>
          </p:nvSpPr>
          <p:spPr>
            <a:xfrm>
              <a:off x="6798871" y="1445796"/>
              <a:ext cx="360000" cy="1893360"/>
            </a:xfrm>
            <a:prstGeom prst="rect">
              <a:avLst/>
            </a:prstGeom>
            <a:solidFill>
              <a:srgbClr val="8031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5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196B894-4E9E-EA7C-7F70-CABD528A102E}"/>
                </a:ext>
              </a:extLst>
            </p:cNvPr>
            <p:cNvSpPr/>
            <p:nvPr/>
          </p:nvSpPr>
          <p:spPr>
            <a:xfrm>
              <a:off x="7418140" y="-985929"/>
              <a:ext cx="360000" cy="4325085"/>
            </a:xfrm>
            <a:prstGeom prst="rect">
              <a:avLst/>
            </a:prstGeom>
            <a:solidFill>
              <a:srgbClr val="0047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12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267A536-24A9-5B57-D621-34B766A37EF0}"/>
                </a:ext>
              </a:extLst>
            </p:cNvPr>
            <p:cNvSpPr/>
            <p:nvPr/>
          </p:nvSpPr>
          <p:spPr>
            <a:xfrm>
              <a:off x="8037409" y="384672"/>
              <a:ext cx="360000" cy="2954485"/>
            </a:xfrm>
            <a:prstGeom prst="rect">
              <a:avLst/>
            </a:prstGeom>
            <a:solidFill>
              <a:srgbClr val="3EB0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C5A68C-9466-6AB8-64A8-D416DDBE3ABC}"/>
                </a:ext>
              </a:extLst>
            </p:cNvPr>
            <p:cNvSpPr/>
            <p:nvPr/>
          </p:nvSpPr>
          <p:spPr>
            <a:xfrm>
              <a:off x="8656677" y="-1737557"/>
              <a:ext cx="360000" cy="5076714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14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1411267-BC98-20A5-CCA3-2DF4CE092CAF}"/>
              </a:ext>
            </a:extLst>
          </p:cNvPr>
          <p:cNvSpPr txBox="1"/>
          <p:nvPr/>
        </p:nvSpPr>
        <p:spPr>
          <a:xfrm>
            <a:off x="5818276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0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8A196B-1237-7865-49DB-6A393C4BAA90}"/>
              </a:ext>
            </a:extLst>
          </p:cNvPr>
          <p:cNvSpPr txBox="1"/>
          <p:nvPr/>
        </p:nvSpPr>
        <p:spPr>
          <a:xfrm>
            <a:off x="6438591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EDB926-E42C-F1A1-B528-7FC1EE5F1DE6}"/>
              </a:ext>
            </a:extLst>
          </p:cNvPr>
          <p:cNvSpPr txBox="1"/>
          <p:nvPr/>
        </p:nvSpPr>
        <p:spPr>
          <a:xfrm>
            <a:off x="7058906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F557B4-CC22-FE7C-DF6D-B26522E72B71}"/>
              </a:ext>
            </a:extLst>
          </p:cNvPr>
          <p:cNvSpPr txBox="1"/>
          <p:nvPr/>
        </p:nvSpPr>
        <p:spPr>
          <a:xfrm>
            <a:off x="7679221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8D5993B-01F4-E9F5-41DC-522899A70C88}"/>
              </a:ext>
            </a:extLst>
          </p:cNvPr>
          <p:cNvSpPr txBox="1"/>
          <p:nvPr/>
        </p:nvSpPr>
        <p:spPr>
          <a:xfrm>
            <a:off x="8299536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B00CA3-3AA7-ECDC-E72A-268E02124511}"/>
              </a:ext>
            </a:extLst>
          </p:cNvPr>
          <p:cNvSpPr txBox="1"/>
          <p:nvPr/>
        </p:nvSpPr>
        <p:spPr>
          <a:xfrm>
            <a:off x="8919853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9A7DCB52-E339-B505-7314-D17691CF9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00" y="4025861"/>
            <a:ext cx="4631456" cy="149593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E94021-5B09-C363-B1F9-3B87C7F180BF}"/>
              </a:ext>
            </a:extLst>
          </p:cNvPr>
          <p:cNvCxnSpPr>
            <a:cxnSpLocks/>
          </p:cNvCxnSpPr>
          <p:nvPr/>
        </p:nvCxnSpPr>
        <p:spPr>
          <a:xfrm>
            <a:off x="866815" y="2859022"/>
            <a:ext cx="4037652" cy="0"/>
          </a:xfrm>
          <a:prstGeom prst="line">
            <a:avLst/>
          </a:prstGeom>
          <a:ln w="19050">
            <a:solidFill>
              <a:srgbClr val="A0AE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8EBD4C-603A-519A-2B99-FA06F5DF48EE}"/>
              </a:ext>
            </a:extLst>
          </p:cNvPr>
          <p:cNvGrpSpPr/>
          <p:nvPr/>
        </p:nvGrpSpPr>
        <p:grpSpPr>
          <a:xfrm>
            <a:off x="988276" y="2641477"/>
            <a:ext cx="3627416" cy="1060051"/>
            <a:chOff x="5560333" y="-1273854"/>
            <a:chExt cx="3627416" cy="46130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6A8713-6451-0E4E-3360-23655D8DF56B}"/>
                </a:ext>
              </a:extLst>
            </p:cNvPr>
            <p:cNvSpPr/>
            <p:nvPr/>
          </p:nvSpPr>
          <p:spPr>
            <a:xfrm>
              <a:off x="5740333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0ADE9B-7C73-7332-0EBF-EA947E72C417}"/>
                </a:ext>
              </a:extLst>
            </p:cNvPr>
            <p:cNvSpPr/>
            <p:nvPr/>
          </p:nvSpPr>
          <p:spPr>
            <a:xfrm>
              <a:off x="6355837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0E871F-88AE-8153-BF44-F355ED953905}"/>
                </a:ext>
              </a:extLst>
            </p:cNvPr>
            <p:cNvSpPr/>
            <p:nvPr/>
          </p:nvSpPr>
          <p:spPr>
            <a:xfrm>
              <a:off x="6987799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CEE22E-654D-6346-5E1B-03320941D6D8}"/>
                </a:ext>
              </a:extLst>
            </p:cNvPr>
            <p:cNvSpPr/>
            <p:nvPr/>
          </p:nvSpPr>
          <p:spPr>
            <a:xfrm>
              <a:off x="7602604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B3203A-B7EE-B83C-D446-B391F52FA4D9}"/>
                </a:ext>
              </a:extLst>
            </p:cNvPr>
            <p:cNvSpPr/>
            <p:nvPr/>
          </p:nvSpPr>
          <p:spPr>
            <a:xfrm>
              <a:off x="8219640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682F3D0-D32D-8FE8-D569-560BD8BEE5B1}"/>
                </a:ext>
              </a:extLst>
            </p:cNvPr>
            <p:cNvSpPr/>
            <p:nvPr/>
          </p:nvSpPr>
          <p:spPr>
            <a:xfrm>
              <a:off x="8827749" y="-260844"/>
              <a:ext cx="360000" cy="3600000"/>
            </a:xfrm>
            <a:prstGeom prst="rect">
              <a:avLst/>
            </a:prstGeom>
            <a:solidFill>
              <a:srgbClr val="DD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4FDD9E-00F9-EAB6-DBD2-95F0C7D13D2C}"/>
                </a:ext>
              </a:extLst>
            </p:cNvPr>
            <p:cNvSpPr/>
            <p:nvPr/>
          </p:nvSpPr>
          <p:spPr>
            <a:xfrm>
              <a:off x="5560333" y="-260846"/>
              <a:ext cx="360000" cy="3600002"/>
            </a:xfrm>
            <a:prstGeom prst="rect">
              <a:avLst/>
            </a:prstGeom>
            <a:solidFill>
              <a:srgbClr val="FF4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10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59EABE-8343-CAAF-B201-DEBC2149E1FE}"/>
                </a:ext>
              </a:extLst>
            </p:cNvPr>
            <p:cNvSpPr/>
            <p:nvPr/>
          </p:nvSpPr>
          <p:spPr>
            <a:xfrm>
              <a:off x="6179602" y="-985924"/>
              <a:ext cx="360000" cy="4325085"/>
            </a:xfrm>
            <a:prstGeom prst="rect">
              <a:avLst/>
            </a:prstGeom>
            <a:solidFill>
              <a:srgbClr val="C81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12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018A4E-4A84-9678-2D39-0CD9F8E91380}"/>
                </a:ext>
              </a:extLst>
            </p:cNvPr>
            <p:cNvSpPr/>
            <p:nvPr/>
          </p:nvSpPr>
          <p:spPr>
            <a:xfrm>
              <a:off x="6798871" y="53077"/>
              <a:ext cx="360000" cy="3286080"/>
            </a:xfrm>
            <a:prstGeom prst="rect">
              <a:avLst/>
            </a:prstGeom>
            <a:solidFill>
              <a:srgbClr val="8031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9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33FE2D-A73C-A2FD-AB1D-68A76CD0A033}"/>
                </a:ext>
              </a:extLst>
            </p:cNvPr>
            <p:cNvSpPr/>
            <p:nvPr/>
          </p:nvSpPr>
          <p:spPr>
            <a:xfrm>
              <a:off x="7418140" y="384672"/>
              <a:ext cx="360000" cy="2954481"/>
            </a:xfrm>
            <a:prstGeom prst="rect">
              <a:avLst/>
            </a:prstGeom>
            <a:solidFill>
              <a:srgbClr val="0047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D114E64-9BB8-14B0-737C-366E9EDB4A7E}"/>
                </a:ext>
              </a:extLst>
            </p:cNvPr>
            <p:cNvSpPr/>
            <p:nvPr/>
          </p:nvSpPr>
          <p:spPr>
            <a:xfrm>
              <a:off x="8037409" y="384672"/>
              <a:ext cx="360000" cy="2954485"/>
            </a:xfrm>
            <a:prstGeom prst="rect">
              <a:avLst/>
            </a:prstGeom>
            <a:solidFill>
              <a:srgbClr val="3EB0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8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3DC5C9-A9F7-1494-9313-393E8BC68E81}"/>
                </a:ext>
              </a:extLst>
            </p:cNvPr>
            <p:cNvSpPr/>
            <p:nvPr/>
          </p:nvSpPr>
          <p:spPr>
            <a:xfrm>
              <a:off x="8656677" y="-1273854"/>
              <a:ext cx="360000" cy="4613010"/>
            </a:xfrm>
            <a:prstGeom prst="rect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13</a:t>
              </a:r>
              <a:endParaRPr lang="de-DE" sz="16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A9CC678-E26C-3DD7-21E8-21B5FFDC46A7}"/>
              </a:ext>
            </a:extLst>
          </p:cNvPr>
          <p:cNvSpPr txBox="1"/>
          <p:nvPr/>
        </p:nvSpPr>
        <p:spPr>
          <a:xfrm>
            <a:off x="1106031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0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D2BEEB-669B-56A5-CBD8-970B2F92BC61}"/>
              </a:ext>
            </a:extLst>
          </p:cNvPr>
          <p:cNvSpPr txBox="1"/>
          <p:nvPr/>
        </p:nvSpPr>
        <p:spPr>
          <a:xfrm>
            <a:off x="1726346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27480C-3534-E5AE-2650-1B18550AF1EF}"/>
              </a:ext>
            </a:extLst>
          </p:cNvPr>
          <p:cNvSpPr txBox="1"/>
          <p:nvPr/>
        </p:nvSpPr>
        <p:spPr>
          <a:xfrm>
            <a:off x="2346661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8ED917-AC5E-4D1F-E407-99BE544CC6DF}"/>
              </a:ext>
            </a:extLst>
          </p:cNvPr>
          <p:cNvSpPr txBox="1"/>
          <p:nvPr/>
        </p:nvSpPr>
        <p:spPr>
          <a:xfrm>
            <a:off x="2966976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3BEED7-677C-6029-DB78-85B848E34F90}"/>
              </a:ext>
            </a:extLst>
          </p:cNvPr>
          <p:cNvSpPr txBox="1"/>
          <p:nvPr/>
        </p:nvSpPr>
        <p:spPr>
          <a:xfrm>
            <a:off x="3587291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DA70CE-256C-9B8F-75E4-EA82AE17CDC5}"/>
              </a:ext>
            </a:extLst>
          </p:cNvPr>
          <p:cNvSpPr txBox="1"/>
          <p:nvPr/>
        </p:nvSpPr>
        <p:spPr>
          <a:xfrm>
            <a:off x="4207608" y="36993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E929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</a:t>
            </a:r>
            <a:endParaRPr lang="en-CA" sz="1600">
              <a:solidFill>
                <a:srgbClr val="7E929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CB69A7-407C-A2A0-F1ED-5077A4978F92}"/>
              </a:ext>
            </a:extLst>
          </p:cNvPr>
          <p:cNvGrpSpPr/>
          <p:nvPr/>
        </p:nvGrpSpPr>
        <p:grpSpPr>
          <a:xfrm>
            <a:off x="495522" y="2124334"/>
            <a:ext cx="1990761" cy="229110"/>
            <a:chOff x="3333569" y="2063644"/>
            <a:chExt cx="1990761" cy="2291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D1F58E-DB68-AB2B-5D66-1F95E96CA329}"/>
                </a:ext>
              </a:extLst>
            </p:cNvPr>
            <p:cNvSpPr/>
            <p:nvPr/>
          </p:nvSpPr>
          <p:spPr>
            <a:xfrm>
              <a:off x="4832727" y="2063644"/>
              <a:ext cx="491603" cy="229110"/>
            </a:xfrm>
            <a:prstGeom prst="rect">
              <a:avLst/>
            </a:prstGeom>
            <a:solidFill>
              <a:srgbClr val="2194F6"/>
            </a:solidFill>
            <a:ln w="19050">
              <a:solidFill>
                <a:srgbClr val="21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Run 1</a:t>
              </a:r>
              <a:endParaRPr lang="de-DE" sz="120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103CA7-59C1-423A-BB46-213DB47DDCC2}"/>
                </a:ext>
              </a:extLst>
            </p:cNvPr>
            <p:cNvSpPr/>
            <p:nvPr/>
          </p:nvSpPr>
          <p:spPr>
            <a:xfrm>
              <a:off x="3333569" y="2063644"/>
              <a:ext cx="1502102" cy="229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1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000" tIns="0" rIns="0" bIns="0" rtlCol="0" anchor="ctr"/>
            <a:lstStyle/>
            <a:p>
              <a:r>
                <a:rPr lang="en-US" sz="1200">
                  <a:solidFill>
                    <a:srgbClr val="1064AF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Math scoring prompt</a:t>
              </a:r>
              <a:endParaRPr lang="en-US" sz="1200" dirty="0">
                <a:solidFill>
                  <a:srgbClr val="1064AF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310F70-D369-67A2-A9C2-E2B719FF25F0}"/>
              </a:ext>
            </a:extLst>
          </p:cNvPr>
          <p:cNvGrpSpPr/>
          <p:nvPr/>
        </p:nvGrpSpPr>
        <p:grpSpPr>
          <a:xfrm>
            <a:off x="5245140" y="2124334"/>
            <a:ext cx="1990761" cy="229110"/>
            <a:chOff x="3333569" y="2063644"/>
            <a:chExt cx="1990761" cy="229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B52A7C-F8E5-DF19-F7F2-B336F71E23B4}"/>
                </a:ext>
              </a:extLst>
            </p:cNvPr>
            <p:cNvSpPr/>
            <p:nvPr/>
          </p:nvSpPr>
          <p:spPr>
            <a:xfrm>
              <a:off x="4832727" y="2063644"/>
              <a:ext cx="491603" cy="229110"/>
            </a:xfrm>
            <a:prstGeom prst="rect">
              <a:avLst/>
            </a:prstGeom>
            <a:solidFill>
              <a:srgbClr val="2194F6"/>
            </a:solidFill>
            <a:ln w="19050">
              <a:solidFill>
                <a:srgbClr val="21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Run 2</a:t>
              </a:r>
              <a:endParaRPr lang="de-DE" sz="120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A86300-A496-F012-36C5-1D4E16D852F6}"/>
                </a:ext>
              </a:extLst>
            </p:cNvPr>
            <p:cNvSpPr/>
            <p:nvPr/>
          </p:nvSpPr>
          <p:spPr>
            <a:xfrm>
              <a:off x="3333569" y="2063644"/>
              <a:ext cx="1502102" cy="229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1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000" tIns="0" rIns="0" bIns="0" rtlCol="0" anchor="ctr"/>
            <a:lstStyle/>
            <a:p>
              <a:r>
                <a:rPr lang="en-US" sz="1200">
                  <a:solidFill>
                    <a:srgbClr val="1064AF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Math scoring prompt</a:t>
              </a:r>
              <a:endParaRPr lang="en-US" sz="1200" dirty="0">
                <a:solidFill>
                  <a:srgbClr val="1064AF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26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BB1E-4EF1-E881-ABD0-972AA6F9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AD97-2304-5F4C-4106-B07DCA9D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Prompts: Main Takeaways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2F587-BE75-EA4C-875F-9C58FC2C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Use simple prompts with older models: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 many criteria cause instable results.</a:t>
            </a:r>
          </a:p>
          <a:p>
            <a:r>
              <a:rPr lang="en-US" b="1"/>
              <a:t>Be exhaustive: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Specify what each score means. Otherwise model will not use the scores.</a:t>
            </a:r>
          </a:p>
          <a:p>
            <a:r>
              <a:rPr lang="en-US" b="1"/>
              <a:t>Include the question: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Similar looking answers can be wrong in the context of the question.</a:t>
            </a:r>
            <a:endParaRPr lang="en-US" b="1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b="1"/>
              <a:t>Use scoring models with newer models: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Identifying facts and conclusions worked better with GPT-5.</a:t>
            </a:r>
          </a:p>
          <a:p>
            <a:r>
              <a:rPr lang="en-US" b="1"/>
              <a:t>Use calibration data: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Generate answers for all expected scores and measure accuracy.</a:t>
            </a:r>
          </a:p>
          <a:p>
            <a:r>
              <a:rPr lang="en-US" b="1"/>
              <a:t>Optimize for Pass/Fail stability: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You want prompts that reliably identify passes and fails.</a:t>
            </a:r>
          </a:p>
          <a:p>
            <a:r>
              <a:rPr lang="en-US" b="1"/>
              <a:t>Don't average:</a:t>
            </a:r>
            <a:r>
              <a:rPr lang="en-US"/>
              <a:t>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Improve reproducibility vs. averaging away the volatility of your evaluation.</a:t>
            </a:r>
          </a:p>
          <a:p>
            <a:r>
              <a:rPr lang="en-US" b="1"/>
              <a:t>Test the model: </a:t>
            </a:r>
            <a:r>
              <a:rPr lang="en-US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the calibration to identify the best model for your prompt.</a:t>
            </a:r>
            <a:endParaRPr lang="en-CA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2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3517-C32C-D892-C9C7-E6FFA358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Problem: How to measure AI answer quality in RAG systems?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3438C-D920-385A-0FDA-787E0287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75" y="913285"/>
            <a:ext cx="5360596" cy="4536500"/>
          </a:xfrm>
        </p:spPr>
        <p:txBody>
          <a:bodyPr/>
          <a:lstStyle/>
          <a:p>
            <a:pPr>
              <a:buNone/>
            </a:pPr>
            <a:r>
              <a:rPr lang="en-US"/>
              <a:t>Ideas:</a:t>
            </a:r>
          </a:p>
          <a:p>
            <a:pPr marL="202846" lvl="1" indent="-197554"/>
            <a:r>
              <a:rPr lang="en-US"/>
              <a:t>Use classic ML metrics like BLEU, ROUGE</a:t>
            </a:r>
          </a:p>
          <a:p>
            <a:pPr marL="202846" lvl="1" indent="-197554"/>
            <a:r>
              <a:rPr lang="en-US"/>
              <a:t>Vectorize and measure BERTScore or cosine similarity</a:t>
            </a:r>
          </a:p>
          <a:p>
            <a:pPr marL="202846" lvl="1" indent="-197554"/>
            <a:r>
              <a:rPr lang="en-US"/>
              <a:t>Use LLM-As-A-Judge with optimized prompt</a:t>
            </a:r>
          </a:p>
          <a:p>
            <a:pPr>
              <a:spcBef>
                <a:spcPts val="2667"/>
              </a:spcBef>
              <a:buNone/>
            </a:pPr>
            <a:r>
              <a:rPr lang="en-US"/>
              <a:t>Machine Learning metrics:</a:t>
            </a:r>
          </a:p>
          <a:p>
            <a:pPr marL="202846" lvl="1" indent="-197554"/>
            <a:r>
              <a:rPr lang="en-CA"/>
              <a:t>Not semantic-aware</a:t>
            </a:r>
          </a:p>
          <a:p>
            <a:pPr marL="202846" lvl="1" indent="-197554"/>
            <a:r>
              <a:rPr lang="en-CA"/>
              <a:t>Low score: </a:t>
            </a:r>
            <a:r>
              <a:rPr lang="en-CA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"The cat sits on the mat" vs. "On the mat sits the cat"</a:t>
            </a:r>
          </a:p>
          <a:p>
            <a:pPr>
              <a:spcBef>
                <a:spcPts val="2667"/>
              </a:spcBef>
              <a:buNone/>
            </a:pPr>
            <a:r>
              <a:rPr lang="en-CA"/>
              <a:t>BERTScore and Semantic Similarity:</a:t>
            </a:r>
          </a:p>
          <a:p>
            <a:pPr marL="202846" lvl="1" indent="-197554"/>
            <a:r>
              <a:rPr lang="en-CA"/>
              <a:t>Do not consider the question</a:t>
            </a:r>
          </a:p>
          <a:p>
            <a:pPr marL="202846" lvl="1" indent="-197554"/>
            <a:r>
              <a:rPr lang="en-CA"/>
              <a:t>Low score: </a:t>
            </a:r>
            <a:r>
              <a:rPr lang="en-CA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Main Olympian god? "Zeus" vs. "Jupiter"</a:t>
            </a:r>
          </a:p>
          <a:p>
            <a:pPr>
              <a:spcBef>
                <a:spcPts val="2667"/>
              </a:spcBef>
              <a:buNone/>
            </a:pPr>
            <a:r>
              <a:rPr lang="en-CA"/>
              <a:t>LLM-As-A-Judge:</a:t>
            </a:r>
          </a:p>
          <a:p>
            <a:pPr marL="202846" lvl="1" indent="-197554"/>
            <a:r>
              <a:rPr lang="en-CA"/>
              <a:t>Pros: Easy to use, easy to scale, flexible</a:t>
            </a:r>
          </a:p>
          <a:p>
            <a:pPr marL="202846" lvl="1" indent="-197554"/>
            <a:r>
              <a:rPr lang="en-CA"/>
              <a:t>Cons: High variability, different results on each run</a:t>
            </a: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20A86F39-72EE-A001-489E-077ACED22513}"/>
              </a:ext>
            </a:extLst>
          </p:cNvPr>
          <p:cNvSpPr txBox="1"/>
          <p:nvPr/>
        </p:nvSpPr>
        <p:spPr>
          <a:xfrm>
            <a:off x="5904536" y="1692163"/>
            <a:ext cx="4000000" cy="608770"/>
          </a:xfrm>
          <a:prstGeom prst="rect">
            <a:avLst/>
          </a:prstGeom>
          <a:solidFill>
            <a:srgbClr val="F7F8F9"/>
          </a:solidFill>
          <a:ln w="19050">
            <a:solidFill>
              <a:srgbClr val="00A5E1"/>
            </a:solidFill>
          </a:ln>
        </p:spPr>
        <p:txBody>
          <a:bodyPr wrap="square" lIns="160000" tIns="120000" rIns="120000" bIns="80000" rtlCol="0">
            <a:noAutofit/>
          </a:bodyPr>
          <a:lstStyle>
            <a:defPPr>
              <a:defRPr lang="en-US"/>
            </a:defPPr>
            <a:lvl1pPr>
              <a:defRPr sz="1200" b="0">
                <a:solidFill>
                  <a:srgbClr val="3B3B3B"/>
                </a:solidFill>
                <a:effectLst/>
                <a:latin typeface="JetBrains Mono" panose="020B0509020102050004" pitchFamily="49" charset="0"/>
              </a:defRPr>
            </a:lvl1pPr>
          </a:lstStyle>
          <a:p>
            <a:r>
              <a:rPr lang="en-US" sz="1100">
                <a:latin typeface="Consolas" panose="020B0609020204030204" pitchFamily="49" charset="0"/>
              </a:rPr>
              <a:t>List five world capitals and describe their cultural contributions.</a:t>
            </a:r>
            <a:endParaRPr lang="de-DE" sz="1100">
              <a:latin typeface="Consolas" panose="020B0609020204030204" pitchFamily="49" charset="0"/>
            </a:endParaRPr>
          </a:p>
        </p:txBody>
      </p:sp>
      <p:sp>
        <p:nvSpPr>
          <p:cNvPr id="7" name="Textfeld 13">
            <a:extLst>
              <a:ext uri="{FF2B5EF4-FFF2-40B4-BE49-F238E27FC236}">
                <a16:creationId xmlns:a16="http://schemas.microsoft.com/office/drawing/2014/main" id="{9F7258B8-FBC4-4D07-211A-762898E4395C}"/>
              </a:ext>
            </a:extLst>
          </p:cNvPr>
          <p:cNvSpPr txBox="1"/>
          <p:nvPr/>
        </p:nvSpPr>
        <p:spPr>
          <a:xfrm>
            <a:off x="5903154" y="1464107"/>
            <a:ext cx="791543" cy="215444"/>
          </a:xfrm>
          <a:prstGeom prst="rect">
            <a:avLst/>
          </a:prstGeom>
          <a:solidFill>
            <a:srgbClr val="00A5E1"/>
          </a:solidFill>
          <a:ln w="19050">
            <a:solidFill>
              <a:srgbClr val="00A5E1"/>
            </a:solidFill>
          </a:ln>
        </p:spPr>
        <p:txBody>
          <a:bodyPr wrap="none" lIns="80000" tIns="0" rIns="80000" bIns="0" rtlCol="0" anchor="ctr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Question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6537311E-602F-27D0-2B30-501DC248F265}"/>
              </a:ext>
            </a:extLst>
          </p:cNvPr>
          <p:cNvSpPr txBox="1"/>
          <p:nvPr/>
        </p:nvSpPr>
        <p:spPr>
          <a:xfrm>
            <a:off x="5904536" y="2788305"/>
            <a:ext cx="4000000" cy="983553"/>
          </a:xfrm>
          <a:prstGeom prst="rect">
            <a:avLst/>
          </a:prstGeom>
          <a:solidFill>
            <a:srgbClr val="F7F8F9"/>
          </a:solidFill>
          <a:ln w="19050">
            <a:solidFill>
              <a:srgbClr val="00A5E1"/>
            </a:solidFill>
          </a:ln>
        </p:spPr>
        <p:txBody>
          <a:bodyPr wrap="square" lIns="160000" tIns="120000" rIns="120000" bIns="80000" rtlCol="0">
            <a:noAutofit/>
          </a:bodyPr>
          <a:lstStyle>
            <a:defPPr>
              <a:defRPr lang="en-US"/>
            </a:defPPr>
            <a:lvl1pPr>
              <a:defRPr sz="1200" b="0">
                <a:solidFill>
                  <a:srgbClr val="3B3B3B"/>
                </a:solidFill>
                <a:effectLst/>
                <a:latin typeface="JetBrains Mono" panose="020B0509020102050004" pitchFamily="49" charset="0"/>
              </a:defRPr>
            </a:lvl1pPr>
          </a:lstStyle>
          <a:p>
            <a:r>
              <a:rPr lang="en-US" sz="1100">
                <a:latin typeface="Consolas" panose="020B0609020204030204" pitchFamily="49" charset="0"/>
              </a:rPr>
              <a:t>Capitals: London, Paris, Tokyo, Cairo, Sydney. </a:t>
            </a:r>
          </a:p>
          <a:p>
            <a:endParaRPr lang="en-US" sz="1100">
              <a:latin typeface="Consolas" panose="020B0609020204030204" pitchFamily="49" charset="0"/>
            </a:endParaRPr>
          </a:p>
          <a:p>
            <a:r>
              <a:rPr lang="en-US" sz="1100">
                <a:latin typeface="Consolas" panose="020B0609020204030204" pitchFamily="49" charset="0"/>
              </a:rPr>
              <a:t>Contributions: art, fashion, cuisine, literature, festivals.</a:t>
            </a:r>
            <a:endParaRPr lang="de-DE" sz="1100">
              <a:latin typeface="Consolas" panose="020B0609020204030204" pitchFamily="49" charset="0"/>
            </a:endParaRP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37C8983B-0FBC-7C2B-288D-570435F6110A}"/>
              </a:ext>
            </a:extLst>
          </p:cNvPr>
          <p:cNvSpPr txBox="1"/>
          <p:nvPr/>
        </p:nvSpPr>
        <p:spPr>
          <a:xfrm>
            <a:off x="5903154" y="2560250"/>
            <a:ext cx="857266" cy="215444"/>
          </a:xfrm>
          <a:prstGeom prst="rect">
            <a:avLst/>
          </a:prstGeom>
          <a:solidFill>
            <a:srgbClr val="00A5E1"/>
          </a:solidFill>
          <a:ln w="19050">
            <a:solidFill>
              <a:srgbClr val="00A5E1"/>
            </a:solidFill>
          </a:ln>
        </p:spPr>
        <p:txBody>
          <a:bodyPr wrap="none" lIns="80000" tIns="0" rIns="80000" bIns="0" rtlCol="0" anchor="ctr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Reference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F414B862-9C3D-C7D2-761B-C7EAADCCE43A}"/>
              </a:ext>
            </a:extLst>
          </p:cNvPr>
          <p:cNvSpPr txBox="1"/>
          <p:nvPr/>
        </p:nvSpPr>
        <p:spPr>
          <a:xfrm>
            <a:off x="5904536" y="4260450"/>
            <a:ext cx="2703856" cy="1117330"/>
          </a:xfrm>
          <a:prstGeom prst="rect">
            <a:avLst/>
          </a:prstGeom>
          <a:solidFill>
            <a:srgbClr val="F7F8F9"/>
          </a:solidFill>
          <a:ln w="19050">
            <a:solidFill>
              <a:srgbClr val="A433A5"/>
            </a:solidFill>
          </a:ln>
        </p:spPr>
        <p:txBody>
          <a:bodyPr wrap="square" lIns="160000" tIns="120000" rIns="120000" bIns="80000" rtlCol="0">
            <a:noAutofit/>
          </a:bodyPr>
          <a:lstStyle>
            <a:defPPr>
              <a:defRPr lang="en-US"/>
            </a:defPPr>
            <a:lvl1pPr>
              <a:defRPr sz="1200" b="0">
                <a:solidFill>
                  <a:srgbClr val="3B3B3B"/>
                </a:solidFill>
                <a:effectLst/>
                <a:latin typeface="JetBrains Mono" panose="020B0509020102050004" pitchFamily="49" charset="0"/>
              </a:defRPr>
            </a:lvl1pPr>
          </a:lstStyle>
          <a:p>
            <a:r>
              <a:rPr lang="en-US" sz="1100">
                <a:latin typeface="Consolas" panose="020B0609020204030204" pitchFamily="49" charset="0"/>
              </a:rPr>
              <a:t>London, Paris, Tokyo, Cairo, and Sydney are world capitals, famous for art, fashion, and cuisine.</a:t>
            </a:r>
            <a:endParaRPr lang="de-DE" sz="1100">
              <a:latin typeface="Consolas" panose="020B0609020204030204" pitchFamily="49" charset="0"/>
            </a:endParaRP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83A74727-B7D8-17CF-3986-AB9EEA61F229}"/>
              </a:ext>
            </a:extLst>
          </p:cNvPr>
          <p:cNvSpPr txBox="1"/>
          <p:nvPr/>
        </p:nvSpPr>
        <p:spPr>
          <a:xfrm>
            <a:off x="5903154" y="4032396"/>
            <a:ext cx="1128174" cy="215444"/>
          </a:xfrm>
          <a:prstGeom prst="rect">
            <a:avLst/>
          </a:prstGeom>
          <a:solidFill>
            <a:srgbClr val="A433A5"/>
          </a:solidFill>
          <a:ln w="19050">
            <a:solidFill>
              <a:srgbClr val="A433A5"/>
            </a:solidFill>
          </a:ln>
        </p:spPr>
        <p:txBody>
          <a:bodyPr wrap="none" lIns="80000" tIns="0" rIns="80000" bIns="0" rtlCol="0" anchor="ctr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Model output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42FBA-0931-AFB1-FB78-0CD4A84D3E58}"/>
              </a:ext>
            </a:extLst>
          </p:cNvPr>
          <p:cNvSpPr txBox="1"/>
          <p:nvPr/>
        </p:nvSpPr>
        <p:spPr>
          <a:xfrm>
            <a:off x="5903154" y="866176"/>
            <a:ext cx="8447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Example</a:t>
            </a:r>
            <a:endParaRPr lang="en-CA" sz="20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AB675-97F5-89FC-805B-D9DF370DC384}"/>
              </a:ext>
            </a:extLst>
          </p:cNvPr>
          <p:cNvCxnSpPr>
            <a:cxnSpLocks/>
          </p:cNvCxnSpPr>
          <p:nvPr/>
        </p:nvCxnSpPr>
        <p:spPr>
          <a:xfrm>
            <a:off x="5904536" y="1292120"/>
            <a:ext cx="400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D52CA1-B7EA-F7A7-5B17-7BC4032B7F5F}"/>
              </a:ext>
            </a:extLst>
          </p:cNvPr>
          <p:cNvSpPr txBox="1"/>
          <p:nvPr/>
        </p:nvSpPr>
        <p:spPr>
          <a:xfrm>
            <a:off x="4474220" y="4484083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✅</a:t>
            </a:r>
            <a:endParaRPr lang="en-CA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8EB12-AA80-A077-02EF-35FE0B230F1D}"/>
              </a:ext>
            </a:extLst>
          </p:cNvPr>
          <p:cNvSpPr txBox="1"/>
          <p:nvPr/>
        </p:nvSpPr>
        <p:spPr>
          <a:xfrm>
            <a:off x="4476254" y="336155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❌</a:t>
            </a:r>
            <a:endParaRPr lang="en-CA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8570D-F269-445D-EF54-53B33C25D7A9}"/>
              </a:ext>
            </a:extLst>
          </p:cNvPr>
          <p:cNvSpPr txBox="1"/>
          <p:nvPr/>
        </p:nvSpPr>
        <p:spPr>
          <a:xfrm>
            <a:off x="4503936" y="2228615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❌</a:t>
            </a:r>
            <a:endParaRPr lang="en-CA" sz="2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0D8F4-6119-DFDF-2813-18BC7300B831}"/>
              </a:ext>
            </a:extLst>
          </p:cNvPr>
          <p:cNvGrpSpPr/>
          <p:nvPr/>
        </p:nvGrpSpPr>
        <p:grpSpPr>
          <a:xfrm>
            <a:off x="7456263" y="3886681"/>
            <a:ext cx="2088232" cy="360341"/>
            <a:chOff x="4227496" y="3946759"/>
            <a:chExt cx="1879408" cy="324306"/>
          </a:xfrm>
          <a:solidFill>
            <a:srgbClr val="FF0000"/>
          </a:solidFill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7CC3D2-199A-A149-56AF-581D53FCF014}"/>
                </a:ext>
              </a:extLst>
            </p:cNvPr>
            <p:cNvSpPr txBox="1"/>
            <p:nvPr/>
          </p:nvSpPr>
          <p:spPr>
            <a:xfrm>
              <a:off x="4329278" y="3946759"/>
              <a:ext cx="1777626" cy="220316"/>
            </a:xfrm>
            <a:prstGeom prst="rect">
              <a:avLst/>
            </a:prstGeom>
            <a:grpFill/>
          </p:spPr>
          <p:txBody>
            <a:bodyPr wrap="square" lIns="40000" tIns="72000" rIns="40000" bIns="40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05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Partially correct (80%), Score = 4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F0E9364-D21D-46AC-A9FA-44C5D0449F64}"/>
                </a:ext>
              </a:extLst>
            </p:cNvPr>
            <p:cNvSpPr/>
            <p:nvPr/>
          </p:nvSpPr>
          <p:spPr>
            <a:xfrm rot="8100000">
              <a:off x="4227496" y="4077295"/>
              <a:ext cx="168287" cy="193770"/>
            </a:xfrm>
            <a:prstGeom prst="rightArrow">
              <a:avLst>
                <a:gd name="adj1" fmla="val 50000"/>
                <a:gd name="adj2" fmla="val 565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40000" rIns="40000" bIns="40000" rtlCol="0" anchor="ctr"/>
            <a:lstStyle/>
            <a:p>
              <a:pPr algn="ctr"/>
              <a:endParaRPr lang="en-CA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4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C3955-3DEB-3E11-43FE-FFA781EA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C25BCF-2DF5-A460-AA0F-9CFCFF5334F3}"/>
              </a:ext>
            </a:extLst>
          </p:cNvPr>
          <p:cNvSpPr/>
          <p:nvPr/>
        </p:nvSpPr>
        <p:spPr>
          <a:xfrm>
            <a:off x="4851635" y="4586075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75DA9A-B4AA-4959-AC07-8B90E3AE9D7B}"/>
              </a:ext>
            </a:extLst>
          </p:cNvPr>
          <p:cNvSpPr/>
          <p:nvPr/>
        </p:nvSpPr>
        <p:spPr>
          <a:xfrm>
            <a:off x="2955639" y="4586075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9E026-D148-A310-BB0A-1B63541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improve a prompt using GPT5-Pro and GPT-5 Prompt Optimizer?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09B8A-A003-5992-2630-7347B21A3CB5}"/>
              </a:ext>
            </a:extLst>
          </p:cNvPr>
          <p:cNvSpPr txBox="1"/>
          <p:nvPr/>
        </p:nvSpPr>
        <p:spPr>
          <a:xfrm>
            <a:off x="2341286" y="1153141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7629F-AFDB-BAA9-C3A8-600A3D851097}"/>
              </a:ext>
            </a:extLst>
          </p:cNvPr>
          <p:cNvSpPr txBox="1"/>
          <p:nvPr/>
        </p:nvSpPr>
        <p:spPr>
          <a:xfrm>
            <a:off x="3002984" y="1153140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B07AF-0D83-33B9-EDE5-F3E0E9BCA19E}"/>
              </a:ext>
            </a:extLst>
          </p:cNvPr>
          <p:cNvSpPr txBox="1"/>
          <p:nvPr/>
        </p:nvSpPr>
        <p:spPr>
          <a:xfrm>
            <a:off x="3885667" y="1153139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E1465CA9-195E-B6AE-6152-0120386221CA}"/>
              </a:ext>
            </a:extLst>
          </p:cNvPr>
          <p:cNvSpPr/>
          <p:nvPr/>
        </p:nvSpPr>
        <p:spPr>
          <a:xfrm>
            <a:off x="2282359" y="1053833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7B801-23AE-73BE-6B5B-A04CA58BAE16}"/>
              </a:ext>
            </a:extLst>
          </p:cNvPr>
          <p:cNvSpPr txBox="1"/>
          <p:nvPr/>
        </p:nvSpPr>
        <p:spPr>
          <a:xfrm>
            <a:off x="2691246" y="841276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2D5151EE-03CD-CD24-E5C5-E8F30EEE4110}"/>
              </a:ext>
            </a:extLst>
          </p:cNvPr>
          <p:cNvSpPr/>
          <p:nvPr/>
        </p:nvSpPr>
        <p:spPr>
          <a:xfrm>
            <a:off x="3737216" y="1053833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8A71D0-8CB6-2CEC-0D5C-D9358E290ECE}"/>
              </a:ext>
            </a:extLst>
          </p:cNvPr>
          <p:cNvSpPr txBox="1"/>
          <p:nvPr/>
        </p:nvSpPr>
        <p:spPr>
          <a:xfrm>
            <a:off x="4197003" y="841276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4BF25-999F-D418-0DC4-C45DF3C37D3C}"/>
              </a:ext>
            </a:extLst>
          </p:cNvPr>
          <p:cNvSpPr txBox="1"/>
          <p:nvPr/>
        </p:nvSpPr>
        <p:spPr>
          <a:xfrm>
            <a:off x="4412128" y="1153139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A2D9F6-7AAC-3AE4-98E1-9C3FE61C8981}"/>
              </a:ext>
            </a:extLst>
          </p:cNvPr>
          <p:cNvSpPr txBox="1"/>
          <p:nvPr/>
        </p:nvSpPr>
        <p:spPr>
          <a:xfrm>
            <a:off x="4886534" y="1153139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3E55EC-2C92-61DF-068D-A83E92D442DA}"/>
              </a:ext>
            </a:extLst>
          </p:cNvPr>
          <p:cNvSpPr txBox="1"/>
          <p:nvPr/>
        </p:nvSpPr>
        <p:spPr>
          <a:xfrm>
            <a:off x="359476" y="1832017"/>
            <a:ext cx="12599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Original factuality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(6)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981D5D8-2FE4-6A67-F578-764290F9F3B3}"/>
              </a:ext>
            </a:extLst>
          </p:cNvPr>
          <p:cNvSpPr/>
          <p:nvPr/>
        </p:nvSpPr>
        <p:spPr>
          <a:xfrm>
            <a:off x="2369399" y="1810966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0F2644D-3297-68FA-9EAD-298197FF0960}"/>
              </a:ext>
            </a:extLst>
          </p:cNvPr>
          <p:cNvSpPr/>
          <p:nvPr/>
        </p:nvSpPr>
        <p:spPr>
          <a:xfrm>
            <a:off x="2991914" y="1810966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37C1CBD-0806-75EB-92AD-635C66CEB5C5}"/>
              </a:ext>
            </a:extLst>
          </p:cNvPr>
          <p:cNvSpPr/>
          <p:nvPr/>
        </p:nvSpPr>
        <p:spPr>
          <a:xfrm>
            <a:off x="3757907" y="181096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AE4F6AE-B65B-AA52-CD50-E3B5C9A32E34}"/>
              </a:ext>
            </a:extLst>
          </p:cNvPr>
          <p:cNvSpPr/>
          <p:nvPr/>
        </p:nvSpPr>
        <p:spPr>
          <a:xfrm>
            <a:off x="4319128" y="181096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230A1D3-4E89-E4B6-B3FC-24C5A0772924}"/>
              </a:ext>
            </a:extLst>
          </p:cNvPr>
          <p:cNvSpPr/>
          <p:nvPr/>
        </p:nvSpPr>
        <p:spPr>
          <a:xfrm>
            <a:off x="4886535" y="1810966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8F77985-0755-324F-E8D6-E6624F41F824}"/>
              </a:ext>
            </a:extLst>
          </p:cNvPr>
          <p:cNvSpPr/>
          <p:nvPr/>
        </p:nvSpPr>
        <p:spPr>
          <a:xfrm>
            <a:off x="2451769" y="2149865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FF5ABB4E-BC88-02E5-4BD3-A490E998FFF9}"/>
              </a:ext>
            </a:extLst>
          </p:cNvPr>
          <p:cNvSpPr/>
          <p:nvPr/>
        </p:nvSpPr>
        <p:spPr>
          <a:xfrm>
            <a:off x="3074284" y="2149865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A77CE52E-7C6B-10F7-5726-298C7DA1F029}"/>
              </a:ext>
            </a:extLst>
          </p:cNvPr>
          <p:cNvSpPr/>
          <p:nvPr/>
        </p:nvSpPr>
        <p:spPr>
          <a:xfrm>
            <a:off x="3840277" y="214986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9208FF-DC0E-710D-2FAC-B3886A6F1B4C}"/>
              </a:ext>
            </a:extLst>
          </p:cNvPr>
          <p:cNvSpPr/>
          <p:nvPr/>
        </p:nvSpPr>
        <p:spPr>
          <a:xfrm>
            <a:off x="4401498" y="214986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14A572A-AFFA-2402-373C-15A70EA335B0}"/>
              </a:ext>
            </a:extLst>
          </p:cNvPr>
          <p:cNvSpPr/>
          <p:nvPr/>
        </p:nvSpPr>
        <p:spPr>
          <a:xfrm>
            <a:off x="4968905" y="2149865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C979E1F-4BB5-A694-29BF-BE35BF79AFA2}"/>
              </a:ext>
            </a:extLst>
          </p:cNvPr>
          <p:cNvSpPr txBox="1"/>
          <p:nvPr/>
        </p:nvSpPr>
        <p:spPr>
          <a:xfrm>
            <a:off x="1956212" y="2167203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3EB5AB-CB67-D07B-EC1E-0E60E4826EA5}"/>
              </a:ext>
            </a:extLst>
          </p:cNvPr>
          <p:cNvSpPr txBox="1"/>
          <p:nvPr/>
        </p:nvSpPr>
        <p:spPr>
          <a:xfrm>
            <a:off x="1956212" y="186275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BE4758-CB60-4236-BA2D-3666FE75DAA9}"/>
              </a:ext>
            </a:extLst>
          </p:cNvPr>
          <p:cNvSpPr txBox="1"/>
          <p:nvPr/>
        </p:nvSpPr>
        <p:spPr>
          <a:xfrm>
            <a:off x="359475" y="2578050"/>
            <a:ext cx="14234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factuality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(11)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2D8EA6D-C997-9A4D-727C-DAF8B4EBA913}"/>
              </a:ext>
            </a:extLst>
          </p:cNvPr>
          <p:cNvSpPr/>
          <p:nvPr/>
        </p:nvSpPr>
        <p:spPr>
          <a:xfrm>
            <a:off x="2369399" y="2632574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1394438-DE11-B86E-E9C8-7A22E58961B5}"/>
              </a:ext>
            </a:extLst>
          </p:cNvPr>
          <p:cNvSpPr/>
          <p:nvPr/>
        </p:nvSpPr>
        <p:spPr>
          <a:xfrm>
            <a:off x="2991914" y="2632574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62874768-86CA-48C9-D311-D7AA45D8DFF0}"/>
              </a:ext>
            </a:extLst>
          </p:cNvPr>
          <p:cNvSpPr/>
          <p:nvPr/>
        </p:nvSpPr>
        <p:spPr>
          <a:xfrm>
            <a:off x="3757907" y="2632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C4B32AF-D669-510A-487B-BD3AF5AA4256}"/>
              </a:ext>
            </a:extLst>
          </p:cNvPr>
          <p:cNvSpPr/>
          <p:nvPr/>
        </p:nvSpPr>
        <p:spPr>
          <a:xfrm>
            <a:off x="4319128" y="2632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70601C4-4A1B-EF73-BB18-C37DFFB8927B}"/>
              </a:ext>
            </a:extLst>
          </p:cNvPr>
          <p:cNvSpPr/>
          <p:nvPr/>
        </p:nvSpPr>
        <p:spPr>
          <a:xfrm>
            <a:off x="4886535" y="2632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7844590-1C67-3A12-E9EF-CE8E6C11037B}"/>
              </a:ext>
            </a:extLst>
          </p:cNvPr>
          <p:cNvSpPr txBox="1"/>
          <p:nvPr/>
        </p:nvSpPr>
        <p:spPr>
          <a:xfrm>
            <a:off x="1956212" y="2678764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F4672F3A-C3CC-59F0-1CB1-450D75D059CC}"/>
              </a:ext>
            </a:extLst>
          </p:cNvPr>
          <p:cNvSpPr/>
          <p:nvPr/>
        </p:nvSpPr>
        <p:spPr>
          <a:xfrm>
            <a:off x="2447845" y="2967957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259740D9-CB76-7DBB-9C20-7B6FA267097C}"/>
              </a:ext>
            </a:extLst>
          </p:cNvPr>
          <p:cNvSpPr/>
          <p:nvPr/>
        </p:nvSpPr>
        <p:spPr>
          <a:xfrm>
            <a:off x="3070360" y="2967957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6EE0ACCB-E245-9593-652C-EA8C042817DC}"/>
              </a:ext>
            </a:extLst>
          </p:cNvPr>
          <p:cNvSpPr/>
          <p:nvPr/>
        </p:nvSpPr>
        <p:spPr>
          <a:xfrm>
            <a:off x="3836353" y="296795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888E4E6-D4C4-D732-E162-4BF6C9868F1B}"/>
              </a:ext>
            </a:extLst>
          </p:cNvPr>
          <p:cNvSpPr/>
          <p:nvPr/>
        </p:nvSpPr>
        <p:spPr>
          <a:xfrm>
            <a:off x="4397574" y="296795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B1824693-291A-E73B-FAF5-7B1EBCAA6BC0}"/>
              </a:ext>
            </a:extLst>
          </p:cNvPr>
          <p:cNvSpPr/>
          <p:nvPr/>
        </p:nvSpPr>
        <p:spPr>
          <a:xfrm>
            <a:off x="4964981" y="2967957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894980-AE18-927F-B9D0-E447BDDC7119}"/>
              </a:ext>
            </a:extLst>
          </p:cNvPr>
          <p:cNvSpPr txBox="1"/>
          <p:nvPr/>
        </p:nvSpPr>
        <p:spPr>
          <a:xfrm>
            <a:off x="1952288" y="2985295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4DE8E-C821-7CB6-A11B-BDB2111DA6CF}"/>
              </a:ext>
            </a:extLst>
          </p:cNvPr>
          <p:cNvSpPr txBox="1"/>
          <p:nvPr/>
        </p:nvSpPr>
        <p:spPr>
          <a:xfrm>
            <a:off x="365572" y="1483195"/>
            <a:ext cx="360951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Test run with 60 simple calibration questions</a:t>
            </a:r>
            <a:endParaRPr lang="en-CA" sz="14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B6E84B-6479-8726-AFA1-FE2A85DCD12D}"/>
              </a:ext>
            </a:extLst>
          </p:cNvPr>
          <p:cNvSpPr txBox="1"/>
          <p:nvPr/>
        </p:nvSpPr>
        <p:spPr>
          <a:xfrm>
            <a:off x="359476" y="3825054"/>
            <a:ext cx="12856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Original factuality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(6)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2B39C9-4D4F-B6B4-7D39-E55610877F5F}"/>
              </a:ext>
            </a:extLst>
          </p:cNvPr>
          <p:cNvSpPr/>
          <p:nvPr/>
        </p:nvSpPr>
        <p:spPr>
          <a:xfrm>
            <a:off x="2369399" y="3804003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6A3A81-2731-CE72-580B-C88617CA7DBD}"/>
              </a:ext>
            </a:extLst>
          </p:cNvPr>
          <p:cNvSpPr/>
          <p:nvPr/>
        </p:nvSpPr>
        <p:spPr>
          <a:xfrm>
            <a:off x="2991914" y="3804003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0E9BFA-C087-2AA8-C0EA-0969026ED730}"/>
              </a:ext>
            </a:extLst>
          </p:cNvPr>
          <p:cNvSpPr/>
          <p:nvPr/>
        </p:nvSpPr>
        <p:spPr>
          <a:xfrm>
            <a:off x="3757907" y="380400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6FDCA72-46EA-9EC4-4F9F-ACE2D841EF4C}"/>
              </a:ext>
            </a:extLst>
          </p:cNvPr>
          <p:cNvSpPr/>
          <p:nvPr/>
        </p:nvSpPr>
        <p:spPr>
          <a:xfrm>
            <a:off x="4319128" y="380400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AEB449-7A00-E02E-E0F6-6C2A1BA5D00B}"/>
              </a:ext>
            </a:extLst>
          </p:cNvPr>
          <p:cNvSpPr/>
          <p:nvPr/>
        </p:nvSpPr>
        <p:spPr>
          <a:xfrm>
            <a:off x="4886535" y="3804003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96EAF2-957B-42C5-083F-DB1C551CF12F}"/>
              </a:ext>
            </a:extLst>
          </p:cNvPr>
          <p:cNvSpPr/>
          <p:nvPr/>
        </p:nvSpPr>
        <p:spPr>
          <a:xfrm>
            <a:off x="2451769" y="4142902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3673F9-A563-A7AD-E3C5-22EA09DFF2FC}"/>
              </a:ext>
            </a:extLst>
          </p:cNvPr>
          <p:cNvSpPr/>
          <p:nvPr/>
        </p:nvSpPr>
        <p:spPr>
          <a:xfrm>
            <a:off x="3074284" y="4142902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878AF85-C05F-7D0D-D886-BAE13FA681B0}"/>
              </a:ext>
            </a:extLst>
          </p:cNvPr>
          <p:cNvSpPr/>
          <p:nvPr/>
        </p:nvSpPr>
        <p:spPr>
          <a:xfrm>
            <a:off x="3840277" y="414290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D4D3720-DEF6-13A7-DCF3-83DB48AE16E1}"/>
              </a:ext>
            </a:extLst>
          </p:cNvPr>
          <p:cNvSpPr/>
          <p:nvPr/>
        </p:nvSpPr>
        <p:spPr>
          <a:xfrm>
            <a:off x="4401498" y="414290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8D1BB5A-5165-E3B5-AA83-C4EA6219F1EB}"/>
              </a:ext>
            </a:extLst>
          </p:cNvPr>
          <p:cNvSpPr/>
          <p:nvPr/>
        </p:nvSpPr>
        <p:spPr>
          <a:xfrm>
            <a:off x="4968905" y="414290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095A6-53D0-CB81-60A1-908BD7C52895}"/>
              </a:ext>
            </a:extLst>
          </p:cNvPr>
          <p:cNvSpPr txBox="1"/>
          <p:nvPr/>
        </p:nvSpPr>
        <p:spPr>
          <a:xfrm>
            <a:off x="1956212" y="4160240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92070-01BF-24EF-5396-EAD9AA0EE844}"/>
              </a:ext>
            </a:extLst>
          </p:cNvPr>
          <p:cNvSpPr txBox="1"/>
          <p:nvPr/>
        </p:nvSpPr>
        <p:spPr>
          <a:xfrm>
            <a:off x="1956212" y="3855796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605C62-258A-F11D-50A0-0A76E1CAE5A4}"/>
              </a:ext>
            </a:extLst>
          </p:cNvPr>
          <p:cNvSpPr txBox="1"/>
          <p:nvPr/>
        </p:nvSpPr>
        <p:spPr>
          <a:xfrm>
            <a:off x="359475" y="4571087"/>
            <a:ext cx="14234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factuality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(11)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D7539B3-00D6-852C-F736-BAE97E88142C}"/>
              </a:ext>
            </a:extLst>
          </p:cNvPr>
          <p:cNvSpPr/>
          <p:nvPr/>
        </p:nvSpPr>
        <p:spPr>
          <a:xfrm>
            <a:off x="2369399" y="4625611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C57359C-D306-34AE-9FCD-933477743F91}"/>
              </a:ext>
            </a:extLst>
          </p:cNvPr>
          <p:cNvSpPr/>
          <p:nvPr/>
        </p:nvSpPr>
        <p:spPr>
          <a:xfrm>
            <a:off x="2991914" y="4625611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8F71124-0B1D-B62A-1C5C-52010E4D3666}"/>
              </a:ext>
            </a:extLst>
          </p:cNvPr>
          <p:cNvSpPr/>
          <p:nvPr/>
        </p:nvSpPr>
        <p:spPr>
          <a:xfrm>
            <a:off x="3757907" y="462561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6EEE17A-44EC-B43F-E429-6BF086BD3AEC}"/>
              </a:ext>
            </a:extLst>
          </p:cNvPr>
          <p:cNvSpPr/>
          <p:nvPr/>
        </p:nvSpPr>
        <p:spPr>
          <a:xfrm>
            <a:off x="4319128" y="462561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17C4463-3C44-C1B6-D126-FC5A8856792C}"/>
              </a:ext>
            </a:extLst>
          </p:cNvPr>
          <p:cNvSpPr/>
          <p:nvPr/>
        </p:nvSpPr>
        <p:spPr>
          <a:xfrm>
            <a:off x="4886535" y="462561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56%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F05434-4388-82E8-3357-43E6BABE68A3}"/>
              </a:ext>
            </a:extLst>
          </p:cNvPr>
          <p:cNvSpPr txBox="1"/>
          <p:nvPr/>
        </p:nvSpPr>
        <p:spPr>
          <a:xfrm>
            <a:off x="1956212" y="467180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EC48841-C7A2-D538-07B8-909F2BB16BD7}"/>
              </a:ext>
            </a:extLst>
          </p:cNvPr>
          <p:cNvSpPr/>
          <p:nvPr/>
        </p:nvSpPr>
        <p:spPr>
          <a:xfrm>
            <a:off x="2447845" y="4960994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F99BEF8-8D00-679C-19CD-1104BE8A5563}"/>
              </a:ext>
            </a:extLst>
          </p:cNvPr>
          <p:cNvSpPr/>
          <p:nvPr/>
        </p:nvSpPr>
        <p:spPr>
          <a:xfrm>
            <a:off x="3070360" y="4960994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21FE0D7-B4C6-CEA3-576B-FB5860AE4D25}"/>
              </a:ext>
            </a:extLst>
          </p:cNvPr>
          <p:cNvSpPr/>
          <p:nvPr/>
        </p:nvSpPr>
        <p:spPr>
          <a:xfrm>
            <a:off x="3836353" y="4960994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D6B0CE4-9581-5E71-1581-9AF7708AB8A3}"/>
              </a:ext>
            </a:extLst>
          </p:cNvPr>
          <p:cNvSpPr/>
          <p:nvPr/>
        </p:nvSpPr>
        <p:spPr>
          <a:xfrm>
            <a:off x="4397574" y="4960994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8C431EA-2255-3EE8-309A-D5F0C5480D01}"/>
              </a:ext>
            </a:extLst>
          </p:cNvPr>
          <p:cNvSpPr/>
          <p:nvPr/>
        </p:nvSpPr>
        <p:spPr>
          <a:xfrm>
            <a:off x="4964981" y="4960994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C4FCB8-7E97-333F-530D-A106670B9757}"/>
              </a:ext>
            </a:extLst>
          </p:cNvPr>
          <p:cNvSpPr txBox="1"/>
          <p:nvPr/>
        </p:nvSpPr>
        <p:spPr>
          <a:xfrm>
            <a:off x="1952288" y="4978332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A92E02-5E8E-E6B7-811A-B16E66B29C81}"/>
              </a:ext>
            </a:extLst>
          </p:cNvPr>
          <p:cNvSpPr txBox="1"/>
          <p:nvPr/>
        </p:nvSpPr>
        <p:spPr>
          <a:xfrm>
            <a:off x="365572" y="3476232"/>
            <a:ext cx="360951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005AB4"/>
                </a:solidFill>
                <a:highlight>
                  <a:srgbClr val="00FFFF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Test run with 60 complex calibration questions</a:t>
            </a:r>
            <a:endParaRPr lang="en-CA" sz="1400">
              <a:solidFill>
                <a:srgbClr val="005AB4"/>
              </a:solidFill>
              <a:highlight>
                <a:srgbClr val="00FFFF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C1ED6-3781-EC7D-1E87-A38503AC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817" y="3595905"/>
            <a:ext cx="2624555" cy="83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2C90C-4A77-7574-746F-5C9B5E33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940" y="3476232"/>
            <a:ext cx="2642845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F81F4F-8E1F-50E7-5D0F-4B57A2F1ADBC}"/>
              </a:ext>
            </a:extLst>
          </p:cNvPr>
          <p:cNvSpPr/>
          <p:nvPr/>
        </p:nvSpPr>
        <p:spPr>
          <a:xfrm>
            <a:off x="7734318" y="3696947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F1=73%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5A0F05-EEB9-B401-0A41-79E080C8B2C7}"/>
              </a:ext>
            </a:extLst>
          </p:cNvPr>
          <p:cNvSpPr/>
          <p:nvPr/>
        </p:nvSpPr>
        <p:spPr>
          <a:xfrm>
            <a:off x="9384353" y="3832201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76%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7B085-945C-E55A-0ED9-088D3BBD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023" y="4608528"/>
            <a:ext cx="2640559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73754E-0E9B-3D41-F310-FF1671FC44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05" y="4495339"/>
            <a:ext cx="2654046" cy="838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6EE74F-2F67-C4EA-DABB-6F0A7DA0157A}"/>
              </a:ext>
            </a:extLst>
          </p:cNvPr>
          <p:cNvSpPr/>
          <p:nvPr/>
        </p:nvSpPr>
        <p:spPr>
          <a:xfrm>
            <a:off x="7734769" y="4724837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F1=68%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553C30F-BF8E-12EA-99E9-81F744BBD1DE}"/>
              </a:ext>
            </a:extLst>
          </p:cNvPr>
          <p:cNvSpPr/>
          <p:nvPr/>
        </p:nvSpPr>
        <p:spPr>
          <a:xfrm>
            <a:off x="9384352" y="4839049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9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C3955-3DEB-3E11-43FE-FFA781EA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1656433-B221-3712-19F5-5E51DD38D25F}"/>
              </a:ext>
            </a:extLst>
          </p:cNvPr>
          <p:cNvSpPr/>
          <p:nvPr/>
        </p:nvSpPr>
        <p:spPr>
          <a:xfrm>
            <a:off x="3019726" y="2020860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9146491-3E18-46AC-7E0F-E501C5C1B3BC}"/>
              </a:ext>
            </a:extLst>
          </p:cNvPr>
          <p:cNvSpPr/>
          <p:nvPr/>
        </p:nvSpPr>
        <p:spPr>
          <a:xfrm>
            <a:off x="2955639" y="1682904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989E336-7529-FA67-84B5-EDB5495F4EFA}"/>
              </a:ext>
            </a:extLst>
          </p:cNvPr>
          <p:cNvSpPr/>
          <p:nvPr/>
        </p:nvSpPr>
        <p:spPr>
          <a:xfrm>
            <a:off x="3019726" y="3315109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59E248DC-D499-42A7-F79B-809355CDC669}"/>
              </a:ext>
            </a:extLst>
          </p:cNvPr>
          <p:cNvSpPr/>
          <p:nvPr/>
        </p:nvSpPr>
        <p:spPr>
          <a:xfrm>
            <a:off x="3019726" y="4613373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196EA57-9EF0-53D0-AAA6-ED945B71CF66}"/>
              </a:ext>
            </a:extLst>
          </p:cNvPr>
          <p:cNvSpPr/>
          <p:nvPr/>
        </p:nvSpPr>
        <p:spPr>
          <a:xfrm>
            <a:off x="3019726" y="2670747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CA6B2FD7-CEA3-6F66-71FA-4CDEFD696397}"/>
              </a:ext>
            </a:extLst>
          </p:cNvPr>
          <p:cNvSpPr/>
          <p:nvPr/>
        </p:nvSpPr>
        <p:spPr>
          <a:xfrm>
            <a:off x="3019726" y="3992274"/>
            <a:ext cx="436514" cy="245110"/>
          </a:xfrm>
          <a:prstGeom prst="roundRect">
            <a:avLst>
              <a:gd name="adj" fmla="val 15862"/>
            </a:avLst>
          </a:prstGeom>
          <a:solidFill>
            <a:srgbClr val="FFD6DA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AC93E6E-4F3E-84D7-69E7-F23099F9CC30}"/>
              </a:ext>
            </a:extLst>
          </p:cNvPr>
          <p:cNvSpPr/>
          <p:nvPr/>
        </p:nvSpPr>
        <p:spPr>
          <a:xfrm>
            <a:off x="2415704" y="5321777"/>
            <a:ext cx="2920201" cy="224821"/>
          </a:xfrm>
          <a:prstGeom prst="roundRect">
            <a:avLst>
              <a:gd name="adj" fmla="val 12526"/>
            </a:avLst>
          </a:prstGeom>
          <a:solidFill>
            <a:srgbClr val="9AFFA2"/>
          </a:solidFill>
          <a:ln w="34925">
            <a:solidFill>
              <a:srgbClr val="9AF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DB52ADC-9381-F3F4-321B-6CE85C96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23" y="4520633"/>
            <a:ext cx="2640559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26869B-957C-41DF-17B2-6C16A322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829" y="3995387"/>
            <a:ext cx="2619983" cy="83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5735D717-95B8-B0D1-0AD0-DE07F590C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390" y="3311656"/>
            <a:ext cx="2647418" cy="836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9869898-ADF9-C6FF-BA1C-9CCB42FA2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064" y="1378634"/>
            <a:ext cx="2624555" cy="83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444791A9-E79E-7469-FC5F-D50EBD186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698" y="2722768"/>
            <a:ext cx="2665707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6869445-BB2B-388E-C535-4A6259163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015" y="2017595"/>
            <a:ext cx="2622269" cy="829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E61050-4CD7-81D6-03C3-8CD92FA33389}"/>
              </a:ext>
            </a:extLst>
          </p:cNvPr>
          <p:cNvSpPr/>
          <p:nvPr/>
        </p:nvSpPr>
        <p:spPr>
          <a:xfrm>
            <a:off x="4851635" y="4972155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17BC2A-4983-C4FF-DCF6-2EEBD45366BE}"/>
              </a:ext>
            </a:extLst>
          </p:cNvPr>
          <p:cNvSpPr txBox="1"/>
          <p:nvPr/>
        </p:nvSpPr>
        <p:spPr>
          <a:xfrm>
            <a:off x="8685167" y="4278235"/>
            <a:ext cx="1084198" cy="303536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unstable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✅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good score distribution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low recall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163915-147B-55BA-D2E1-AFE60A659534}"/>
              </a:ext>
            </a:extLst>
          </p:cNvPr>
          <p:cNvSpPr/>
          <p:nvPr/>
        </p:nvSpPr>
        <p:spPr>
          <a:xfrm>
            <a:off x="2955639" y="4972155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F2D636-0C09-A840-41A7-FD56A8B2093D}"/>
              </a:ext>
            </a:extLst>
          </p:cNvPr>
          <p:cNvSpPr txBox="1"/>
          <p:nvPr/>
        </p:nvSpPr>
        <p:spPr>
          <a:xfrm>
            <a:off x="5547993" y="3837802"/>
            <a:ext cx="1084198" cy="226591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unstable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✅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good score distribution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F4CA435-3142-DE46-8304-76E8D5212E09}"/>
              </a:ext>
            </a:extLst>
          </p:cNvPr>
          <p:cNvSpPr txBox="1"/>
          <p:nvPr/>
        </p:nvSpPr>
        <p:spPr>
          <a:xfrm>
            <a:off x="8454334" y="3164995"/>
            <a:ext cx="1315031" cy="226591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unstable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 less items with score = 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6A9A47-9319-E78B-3A24-688B8EBEF753}"/>
              </a:ext>
            </a:extLst>
          </p:cNvPr>
          <p:cNvSpPr txBox="1"/>
          <p:nvPr/>
        </p:nvSpPr>
        <p:spPr>
          <a:xfrm>
            <a:off x="8454334" y="1797838"/>
            <a:ext cx="1315031" cy="303536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unstable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 much items with score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none with score = 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526D08-BB3F-BDD2-5690-9BE89CD646BA}"/>
              </a:ext>
            </a:extLst>
          </p:cNvPr>
          <p:cNvSpPr txBox="1"/>
          <p:nvPr/>
        </p:nvSpPr>
        <p:spPr>
          <a:xfrm>
            <a:off x="5547993" y="2501514"/>
            <a:ext cx="1315031" cy="303536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</a:rPr>
              <a:t>✅ stable</a:t>
            </a:r>
            <a:endParaRPr lang="en-US" sz="500">
              <a:solidFill>
                <a:srgbClr val="003EDA"/>
              </a:solidFill>
              <a:latin typeface="JetBrains Mono" panose="020B050902010205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 much items with score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rgbClr val="003EDA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none with score = 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F48C52D-16FF-AB57-AAA8-683410031245}"/>
              </a:ext>
            </a:extLst>
          </p:cNvPr>
          <p:cNvSpPr/>
          <p:nvPr/>
        </p:nvSpPr>
        <p:spPr>
          <a:xfrm>
            <a:off x="2955639" y="2334125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F8DF9F2-06E3-916B-82B4-8305B6F02C15}"/>
              </a:ext>
            </a:extLst>
          </p:cNvPr>
          <p:cNvSpPr/>
          <p:nvPr/>
        </p:nvSpPr>
        <p:spPr>
          <a:xfrm>
            <a:off x="2955639" y="3657623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F9FC350-38E6-630C-A760-34E08014C947}"/>
              </a:ext>
            </a:extLst>
          </p:cNvPr>
          <p:cNvSpPr/>
          <p:nvPr/>
        </p:nvSpPr>
        <p:spPr>
          <a:xfrm>
            <a:off x="2955639" y="4281311"/>
            <a:ext cx="573617" cy="345017"/>
          </a:xfrm>
          <a:prstGeom prst="roundRect">
            <a:avLst/>
          </a:prstGeom>
          <a:solidFill>
            <a:srgbClr val="FFD6DA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9E026-D148-A310-BB0A-1B63541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Trying to improve a prompt using GPT5-Pro and GPT-5 Prompt Optimizer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09B8A-A003-5992-2630-7347B21A3CB5}"/>
              </a:ext>
            </a:extLst>
          </p:cNvPr>
          <p:cNvSpPr txBox="1"/>
          <p:nvPr/>
        </p:nvSpPr>
        <p:spPr>
          <a:xfrm>
            <a:off x="2340651" y="1102341"/>
            <a:ext cx="545021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Pass/Fail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7629F-AFDB-BAA9-C3A8-600A3D851097}"/>
              </a:ext>
            </a:extLst>
          </p:cNvPr>
          <p:cNvSpPr txBox="1"/>
          <p:nvPr/>
        </p:nvSpPr>
        <p:spPr>
          <a:xfrm>
            <a:off x="3002349" y="1102340"/>
            <a:ext cx="442429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Scoring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B07AF-0D83-33B9-EDE5-F3E0E9BCA19E}"/>
              </a:ext>
            </a:extLst>
          </p:cNvPr>
          <p:cNvSpPr txBox="1"/>
          <p:nvPr/>
        </p:nvSpPr>
        <p:spPr>
          <a:xfrm>
            <a:off x="3885032" y="1102339"/>
            <a:ext cx="24045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E1465CA9-195E-B6AE-6152-0120386221CA}"/>
              </a:ext>
            </a:extLst>
          </p:cNvPr>
          <p:cNvSpPr/>
          <p:nvPr/>
        </p:nvSpPr>
        <p:spPr>
          <a:xfrm>
            <a:off x="2281724" y="1003033"/>
            <a:ext cx="1263884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7B801-23AE-73BE-6B5B-A04CA58BAE16}"/>
              </a:ext>
            </a:extLst>
          </p:cNvPr>
          <p:cNvSpPr txBox="1"/>
          <p:nvPr/>
        </p:nvSpPr>
        <p:spPr>
          <a:xfrm>
            <a:off x="2690611" y="790476"/>
            <a:ext cx="501740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Stability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2D5151EE-03CD-CD24-E5C5-E8F30EEE4110}"/>
              </a:ext>
            </a:extLst>
          </p:cNvPr>
          <p:cNvSpPr/>
          <p:nvPr/>
        </p:nvSpPr>
        <p:spPr>
          <a:xfrm>
            <a:off x="3736581" y="1003033"/>
            <a:ext cx="1701838" cy="109851"/>
          </a:xfrm>
          <a:custGeom>
            <a:avLst/>
            <a:gdLst>
              <a:gd name="connsiteX0" fmla="*/ 0 w 683592"/>
              <a:gd name="connsiteY0" fmla="*/ 0 h 246217"/>
              <a:gd name="connsiteX1" fmla="*/ 683592 w 683592"/>
              <a:gd name="connsiteY1" fmla="*/ 0 h 246217"/>
              <a:gd name="connsiteX2" fmla="*/ 683592 w 683592"/>
              <a:gd name="connsiteY2" fmla="*/ 246217 h 246217"/>
              <a:gd name="connsiteX3" fmla="*/ 0 w 683592"/>
              <a:gd name="connsiteY3" fmla="*/ 246217 h 246217"/>
              <a:gd name="connsiteX4" fmla="*/ 0 w 683592"/>
              <a:gd name="connsiteY4" fmla="*/ 0 h 246217"/>
              <a:gd name="connsiteX0" fmla="*/ 0 w 683592"/>
              <a:gd name="connsiteY0" fmla="*/ 246217 h 337657"/>
              <a:gd name="connsiteX1" fmla="*/ 0 w 683592"/>
              <a:gd name="connsiteY1" fmla="*/ 0 h 337657"/>
              <a:gd name="connsiteX2" fmla="*/ 683592 w 683592"/>
              <a:gd name="connsiteY2" fmla="*/ 0 h 337657"/>
              <a:gd name="connsiteX3" fmla="*/ 683592 w 683592"/>
              <a:gd name="connsiteY3" fmla="*/ 246217 h 337657"/>
              <a:gd name="connsiteX4" fmla="*/ 91440 w 683592"/>
              <a:gd name="connsiteY4" fmla="*/ 337657 h 337657"/>
              <a:gd name="connsiteX0" fmla="*/ 0 w 683592"/>
              <a:gd name="connsiteY0" fmla="*/ 246217 h 246217"/>
              <a:gd name="connsiteX1" fmla="*/ 0 w 683592"/>
              <a:gd name="connsiteY1" fmla="*/ 0 h 246217"/>
              <a:gd name="connsiteX2" fmla="*/ 683592 w 683592"/>
              <a:gd name="connsiteY2" fmla="*/ 0 h 246217"/>
              <a:gd name="connsiteX3" fmla="*/ 683592 w 683592"/>
              <a:gd name="connsiteY3" fmla="*/ 246217 h 24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92" h="246217">
                <a:moveTo>
                  <a:pt x="0" y="246217"/>
                </a:moveTo>
                <a:lnTo>
                  <a:pt x="0" y="0"/>
                </a:lnTo>
                <a:lnTo>
                  <a:pt x="683592" y="0"/>
                </a:lnTo>
                <a:lnTo>
                  <a:pt x="683592" y="24621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2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8A71D0-8CB6-2CEC-0D5C-D9358E290ECE}"/>
              </a:ext>
            </a:extLst>
          </p:cNvPr>
          <p:cNvSpPr txBox="1"/>
          <p:nvPr/>
        </p:nvSpPr>
        <p:spPr>
          <a:xfrm>
            <a:off x="4196368" y="790476"/>
            <a:ext cx="782265" cy="188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Performance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4BF25-999F-D418-0DC4-C45DF3C37D3C}"/>
              </a:ext>
            </a:extLst>
          </p:cNvPr>
          <p:cNvSpPr txBox="1"/>
          <p:nvPr/>
        </p:nvSpPr>
        <p:spPr>
          <a:xfrm>
            <a:off x="4411493" y="1102339"/>
            <a:ext cx="313478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Prec.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A2D9F6-7AAC-3AE4-98E1-9C3FE61C8981}"/>
              </a:ext>
            </a:extLst>
          </p:cNvPr>
          <p:cNvSpPr txBox="1"/>
          <p:nvPr/>
        </p:nvSpPr>
        <p:spPr>
          <a:xfrm>
            <a:off x="4885899" y="1102339"/>
            <a:ext cx="482049" cy="188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Recall</a:t>
            </a:r>
            <a:endParaRPr lang="en-CA" sz="1200" b="1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A92E02-5E8E-E6B7-811A-B16E66B29C81}"/>
              </a:ext>
            </a:extLst>
          </p:cNvPr>
          <p:cNvSpPr txBox="1"/>
          <p:nvPr/>
        </p:nvSpPr>
        <p:spPr>
          <a:xfrm>
            <a:off x="261561" y="1390329"/>
            <a:ext cx="360951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005AB4"/>
                </a:solidFill>
                <a:highlight>
                  <a:srgbClr val="00FFFF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Test run with 60 complex calibration questions</a:t>
            </a:r>
            <a:endParaRPr lang="en-CA" sz="1400">
              <a:solidFill>
                <a:srgbClr val="005AB4"/>
              </a:solidFill>
              <a:highlight>
                <a:srgbClr val="00FFFF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B6E84B-6479-8726-AFA1-FE2A85DCD12D}"/>
              </a:ext>
            </a:extLst>
          </p:cNvPr>
          <p:cNvSpPr txBox="1"/>
          <p:nvPr/>
        </p:nvSpPr>
        <p:spPr>
          <a:xfrm>
            <a:off x="255465" y="1741691"/>
            <a:ext cx="13689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Original prompt (6)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2B39C9-4D4F-B6B4-7D39-E55610877F5F}"/>
              </a:ext>
            </a:extLst>
          </p:cNvPr>
          <p:cNvSpPr/>
          <p:nvPr/>
        </p:nvSpPr>
        <p:spPr>
          <a:xfrm>
            <a:off x="2368764" y="1720640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6A3A81-2731-CE72-580B-C88617CA7DBD}"/>
              </a:ext>
            </a:extLst>
          </p:cNvPr>
          <p:cNvSpPr/>
          <p:nvPr/>
        </p:nvSpPr>
        <p:spPr>
          <a:xfrm>
            <a:off x="2991279" y="1720640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0E9BFA-C087-2AA8-C0EA-0969026ED730}"/>
              </a:ext>
            </a:extLst>
          </p:cNvPr>
          <p:cNvSpPr/>
          <p:nvPr/>
        </p:nvSpPr>
        <p:spPr>
          <a:xfrm>
            <a:off x="3757272" y="1720640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6FDCA72-46EA-9EC4-4F9F-ACE2D841EF4C}"/>
              </a:ext>
            </a:extLst>
          </p:cNvPr>
          <p:cNvSpPr/>
          <p:nvPr/>
        </p:nvSpPr>
        <p:spPr>
          <a:xfrm>
            <a:off x="4318493" y="1720640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AEB449-7A00-E02E-E0F6-6C2A1BA5D00B}"/>
              </a:ext>
            </a:extLst>
          </p:cNvPr>
          <p:cNvSpPr/>
          <p:nvPr/>
        </p:nvSpPr>
        <p:spPr>
          <a:xfrm>
            <a:off x="4885900" y="1720640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92070-01BF-24EF-5396-EAD9AA0EE844}"/>
              </a:ext>
            </a:extLst>
          </p:cNvPr>
          <p:cNvSpPr txBox="1"/>
          <p:nvPr/>
        </p:nvSpPr>
        <p:spPr>
          <a:xfrm>
            <a:off x="1955577" y="1772433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51330-4650-2E80-7F53-83164B6795F6}"/>
              </a:ext>
            </a:extLst>
          </p:cNvPr>
          <p:cNvSpPr txBox="1"/>
          <p:nvPr/>
        </p:nvSpPr>
        <p:spPr>
          <a:xfrm>
            <a:off x="5573141" y="1214568"/>
            <a:ext cx="1315031" cy="226591"/>
          </a:xfrm>
          <a:prstGeom prst="rect">
            <a:avLst/>
          </a:prstGeom>
          <a:solidFill>
            <a:srgbClr val="0124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marL="87313" indent="-87313">
              <a:lnSpc>
                <a:spcPct val="80000"/>
              </a:lnSpc>
              <a:buFont typeface="Wingdings" panose="05000000000000000000" pitchFamily="2" charset="2"/>
              <a:buChar char="§"/>
              <a:defRPr sz="900">
                <a:solidFill>
                  <a:srgbClr val="FF00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</a:rPr>
              <a:t>✅ stable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</a:rPr>
              <a:t>❌ </a:t>
            </a:r>
            <a:r>
              <a:rPr lang="en-US" sz="500">
                <a:solidFill>
                  <a:schemeClr val="bg1"/>
                </a:solidFill>
                <a:latin typeface="JetBrains Mono" panose="020B0509020102050004" pitchFamily="49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 much items with score = 5</a:t>
            </a:r>
            <a:endParaRPr lang="en-CA" sz="500">
              <a:solidFill>
                <a:schemeClr val="bg1"/>
              </a:solidFill>
              <a:latin typeface="JetBrains Mono" panose="020B0509020102050004" pitchFamily="49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605C62-258A-F11D-50A0-0A76E1CAE5A4}"/>
              </a:ext>
            </a:extLst>
          </p:cNvPr>
          <p:cNvSpPr txBox="1"/>
          <p:nvPr/>
        </p:nvSpPr>
        <p:spPr>
          <a:xfrm>
            <a:off x="255464" y="2319224"/>
            <a:ext cx="127759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ChatGPT-5 Pro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(6 </a:t>
            </a:r>
            <a:r>
              <a:rPr lang="en-US" sz="1400">
                <a:solidFill>
                  <a:srgbClr val="005A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7)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D7539B3-00D6-852C-F736-BAE97E88142C}"/>
              </a:ext>
            </a:extLst>
          </p:cNvPr>
          <p:cNvSpPr/>
          <p:nvPr/>
        </p:nvSpPr>
        <p:spPr>
          <a:xfrm>
            <a:off x="2368764" y="2373748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C57359C-D306-34AE-9FCD-933477743F91}"/>
              </a:ext>
            </a:extLst>
          </p:cNvPr>
          <p:cNvSpPr/>
          <p:nvPr/>
        </p:nvSpPr>
        <p:spPr>
          <a:xfrm>
            <a:off x="2991279" y="2373748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8F71124-0B1D-B62A-1C5C-52010E4D3666}"/>
              </a:ext>
            </a:extLst>
          </p:cNvPr>
          <p:cNvSpPr/>
          <p:nvPr/>
        </p:nvSpPr>
        <p:spPr>
          <a:xfrm>
            <a:off x="3757272" y="237374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6EEE17A-44EC-B43F-E429-6BF086BD3AEC}"/>
              </a:ext>
            </a:extLst>
          </p:cNvPr>
          <p:cNvSpPr/>
          <p:nvPr/>
        </p:nvSpPr>
        <p:spPr>
          <a:xfrm>
            <a:off x="4318493" y="237374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17C4463-3C44-C1B6-D126-FC5A8856792C}"/>
              </a:ext>
            </a:extLst>
          </p:cNvPr>
          <p:cNvSpPr/>
          <p:nvPr/>
        </p:nvSpPr>
        <p:spPr>
          <a:xfrm>
            <a:off x="4885900" y="2373748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F05434-4388-82E8-3357-43E6BABE68A3}"/>
              </a:ext>
            </a:extLst>
          </p:cNvPr>
          <p:cNvSpPr txBox="1"/>
          <p:nvPr/>
        </p:nvSpPr>
        <p:spPr>
          <a:xfrm>
            <a:off x="1955577" y="2419938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697E58-6ADE-1C25-CE27-15E3A039DA4D}"/>
              </a:ext>
            </a:extLst>
          </p:cNvPr>
          <p:cNvSpPr/>
          <p:nvPr/>
        </p:nvSpPr>
        <p:spPr>
          <a:xfrm>
            <a:off x="2331695" y="2978386"/>
            <a:ext cx="3093557" cy="345017"/>
          </a:xfrm>
          <a:prstGeom prst="roundRect">
            <a:avLst>
              <a:gd name="adj" fmla="val 12526"/>
            </a:avLst>
          </a:prstGeom>
          <a:solidFill>
            <a:srgbClr val="FFFF55"/>
          </a:solidFill>
          <a:ln w="34925">
            <a:solidFill>
              <a:srgbClr val="FFFF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40000" rIns="40000" bIns="40000" rtlCol="0" anchor="ctr"/>
          <a:lstStyle/>
          <a:p>
            <a:pPr algn="ctr"/>
            <a:endParaRPr lang="en-CA" sz="1778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87055-2034-3BB5-9174-B23296790C0B}"/>
              </a:ext>
            </a:extLst>
          </p:cNvPr>
          <p:cNvSpPr txBox="1"/>
          <p:nvPr/>
        </p:nvSpPr>
        <p:spPr>
          <a:xfrm>
            <a:off x="255464" y="2962050"/>
            <a:ext cx="12567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Optimizer</a:t>
            </a:r>
          </a:p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(7 </a:t>
            </a:r>
            <a:r>
              <a:rPr lang="en-US" sz="1400">
                <a:solidFill>
                  <a:srgbClr val="005A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8)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B95408-E03C-BAB0-AF13-2AA99BFED328}"/>
              </a:ext>
            </a:extLst>
          </p:cNvPr>
          <p:cNvSpPr/>
          <p:nvPr/>
        </p:nvSpPr>
        <p:spPr>
          <a:xfrm>
            <a:off x="2368764" y="3016574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559D8-B911-1713-C754-AF7E9ABCFAF0}"/>
              </a:ext>
            </a:extLst>
          </p:cNvPr>
          <p:cNvSpPr/>
          <p:nvPr/>
        </p:nvSpPr>
        <p:spPr>
          <a:xfrm>
            <a:off x="2991279" y="3016574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61%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F92F53-7293-7FC4-AEAB-4F5899D39702}"/>
              </a:ext>
            </a:extLst>
          </p:cNvPr>
          <p:cNvSpPr/>
          <p:nvPr/>
        </p:nvSpPr>
        <p:spPr>
          <a:xfrm>
            <a:off x="3757272" y="3016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FE4A8D-2455-C583-D941-C40CC3774408}"/>
              </a:ext>
            </a:extLst>
          </p:cNvPr>
          <p:cNvSpPr/>
          <p:nvPr/>
        </p:nvSpPr>
        <p:spPr>
          <a:xfrm>
            <a:off x="4318493" y="3016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DE3946-3442-ED74-96FC-9782C8B91083}"/>
              </a:ext>
            </a:extLst>
          </p:cNvPr>
          <p:cNvSpPr/>
          <p:nvPr/>
        </p:nvSpPr>
        <p:spPr>
          <a:xfrm>
            <a:off x="4885900" y="301657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4FFBC-07BD-5763-E172-F820EC5D0E84}"/>
              </a:ext>
            </a:extLst>
          </p:cNvPr>
          <p:cNvSpPr txBox="1"/>
          <p:nvPr/>
        </p:nvSpPr>
        <p:spPr>
          <a:xfrm>
            <a:off x="1955577" y="3062764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FFE5B-AFA6-624B-E533-165069ACA2E4}"/>
              </a:ext>
            </a:extLst>
          </p:cNvPr>
          <p:cNvSpPr txBox="1"/>
          <p:nvPr/>
        </p:nvSpPr>
        <p:spPr>
          <a:xfrm>
            <a:off x="255464" y="3641605"/>
            <a:ext cx="127759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ChatGPT-5 Pro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(8 </a:t>
            </a:r>
            <a:r>
              <a:rPr lang="en-US" sz="1400">
                <a:solidFill>
                  <a:srgbClr val="005A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9)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5955F3-D322-94B5-9ABA-1EA19A8504E4}"/>
              </a:ext>
            </a:extLst>
          </p:cNvPr>
          <p:cNvSpPr/>
          <p:nvPr/>
        </p:nvSpPr>
        <p:spPr>
          <a:xfrm>
            <a:off x="2368764" y="3696129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0F2F13A-66E4-1631-27DE-378EC6375F8E}"/>
              </a:ext>
            </a:extLst>
          </p:cNvPr>
          <p:cNvSpPr/>
          <p:nvPr/>
        </p:nvSpPr>
        <p:spPr>
          <a:xfrm>
            <a:off x="2991279" y="3696129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3A922A6-7753-D60E-9C2F-FF353F76F025}"/>
              </a:ext>
            </a:extLst>
          </p:cNvPr>
          <p:cNvSpPr/>
          <p:nvPr/>
        </p:nvSpPr>
        <p:spPr>
          <a:xfrm>
            <a:off x="3757272" y="3696129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AEFAE8-38A3-D3B7-35BE-731AA124F0CC}"/>
              </a:ext>
            </a:extLst>
          </p:cNvPr>
          <p:cNvSpPr/>
          <p:nvPr/>
        </p:nvSpPr>
        <p:spPr>
          <a:xfrm>
            <a:off x="4318493" y="3696129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9010A30-9E8C-6C16-3A93-CF733BCD035A}"/>
              </a:ext>
            </a:extLst>
          </p:cNvPr>
          <p:cNvSpPr/>
          <p:nvPr/>
        </p:nvSpPr>
        <p:spPr>
          <a:xfrm>
            <a:off x="4885900" y="3696129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58%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5CC1D9-F496-E45A-57DB-CBE5F306D268}"/>
              </a:ext>
            </a:extLst>
          </p:cNvPr>
          <p:cNvSpPr txBox="1"/>
          <p:nvPr/>
        </p:nvSpPr>
        <p:spPr>
          <a:xfrm>
            <a:off x="1955577" y="3742319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5D829-4BED-C75C-1106-3535ED5876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993" y="4057164"/>
            <a:ext cx="2642845" cy="839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29E8158-0193-0620-80F4-6D258E13ED07}"/>
              </a:ext>
            </a:extLst>
          </p:cNvPr>
          <p:cNvSpPr txBox="1"/>
          <p:nvPr/>
        </p:nvSpPr>
        <p:spPr>
          <a:xfrm>
            <a:off x="255464" y="4268470"/>
            <a:ext cx="136095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ChatGPT-5 Pro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(9 </a:t>
            </a:r>
            <a:r>
              <a:rPr lang="en-US" sz="1400">
                <a:solidFill>
                  <a:srgbClr val="005A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10)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B5B9CB4-474E-DCD5-406E-CD657DD51F4F}"/>
              </a:ext>
            </a:extLst>
          </p:cNvPr>
          <p:cNvSpPr/>
          <p:nvPr/>
        </p:nvSpPr>
        <p:spPr>
          <a:xfrm>
            <a:off x="2368764" y="4322994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1FC4E7C-C676-73A0-428C-11B85BE8F698}"/>
              </a:ext>
            </a:extLst>
          </p:cNvPr>
          <p:cNvSpPr/>
          <p:nvPr/>
        </p:nvSpPr>
        <p:spPr>
          <a:xfrm>
            <a:off x="2991279" y="4322994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45%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D544524-F706-5B69-D9F8-D44F272F380C}"/>
              </a:ext>
            </a:extLst>
          </p:cNvPr>
          <p:cNvSpPr/>
          <p:nvPr/>
        </p:nvSpPr>
        <p:spPr>
          <a:xfrm>
            <a:off x="3757272" y="432299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84%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664DA37-F18C-F6E4-2B58-8FC489A69F05}"/>
              </a:ext>
            </a:extLst>
          </p:cNvPr>
          <p:cNvSpPr/>
          <p:nvPr/>
        </p:nvSpPr>
        <p:spPr>
          <a:xfrm>
            <a:off x="4318493" y="432299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77%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99AEED7-C41E-21A4-E633-32633E9EB246}"/>
              </a:ext>
            </a:extLst>
          </p:cNvPr>
          <p:cNvSpPr/>
          <p:nvPr/>
        </p:nvSpPr>
        <p:spPr>
          <a:xfrm>
            <a:off x="4885900" y="4322994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AFC3-F9CA-3604-974A-AD189F48B530}"/>
              </a:ext>
            </a:extLst>
          </p:cNvPr>
          <p:cNvSpPr txBox="1"/>
          <p:nvPr/>
        </p:nvSpPr>
        <p:spPr>
          <a:xfrm>
            <a:off x="1955577" y="4369184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7CF406-5A8B-A8ED-948C-C2F25279F8E0}"/>
              </a:ext>
            </a:extLst>
          </p:cNvPr>
          <p:cNvSpPr txBox="1"/>
          <p:nvPr/>
        </p:nvSpPr>
        <p:spPr>
          <a:xfrm>
            <a:off x="255464" y="4957407"/>
            <a:ext cx="144430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Prompt Optimizer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optimized (10 </a:t>
            </a:r>
            <a:r>
              <a:rPr lang="en-US" sz="1400">
                <a:solidFill>
                  <a:srgbClr val="005A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11)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B3CEBE-8170-1DD7-1073-A2CA8B813D49}"/>
              </a:ext>
            </a:extLst>
          </p:cNvPr>
          <p:cNvSpPr/>
          <p:nvPr/>
        </p:nvSpPr>
        <p:spPr>
          <a:xfrm>
            <a:off x="2368764" y="5011931"/>
            <a:ext cx="499481" cy="268642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6D13BDB-AD82-0852-105B-276C5958C799}"/>
              </a:ext>
            </a:extLst>
          </p:cNvPr>
          <p:cNvSpPr/>
          <p:nvPr/>
        </p:nvSpPr>
        <p:spPr>
          <a:xfrm>
            <a:off x="2991279" y="5011931"/>
            <a:ext cx="499481" cy="268642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43%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6DBFDE5-851D-C740-993B-40EFCC1EB9D0}"/>
              </a:ext>
            </a:extLst>
          </p:cNvPr>
          <p:cNvSpPr/>
          <p:nvPr/>
        </p:nvSpPr>
        <p:spPr>
          <a:xfrm>
            <a:off x="3757272" y="501193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020503A-8052-0793-8528-484E77F120D3}"/>
              </a:ext>
            </a:extLst>
          </p:cNvPr>
          <p:cNvSpPr/>
          <p:nvPr/>
        </p:nvSpPr>
        <p:spPr>
          <a:xfrm>
            <a:off x="4318493" y="501193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937F516-68EB-5C7D-15C4-A9201BA55420}"/>
              </a:ext>
            </a:extLst>
          </p:cNvPr>
          <p:cNvSpPr/>
          <p:nvPr/>
        </p:nvSpPr>
        <p:spPr>
          <a:xfrm>
            <a:off x="4885900" y="5011931"/>
            <a:ext cx="499481" cy="268642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50%</a:t>
            </a:r>
            <a:endParaRPr lang="en-CA" sz="14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136F8B-813D-8AEC-4839-F4EF6E5EC6CB}"/>
              </a:ext>
            </a:extLst>
          </p:cNvPr>
          <p:cNvSpPr txBox="1"/>
          <p:nvPr/>
        </p:nvSpPr>
        <p:spPr>
          <a:xfrm>
            <a:off x="1955577" y="5058121"/>
            <a:ext cx="2917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5B8274-8EB1-A34C-612A-B543A8104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089" y="3376411"/>
            <a:ext cx="2654276" cy="834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60AEB2-07F6-B3BF-C3A4-940C59960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993" y="2779465"/>
            <a:ext cx="2667993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E32E8F-76D3-0D70-5E87-E6BE3B964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658" y="2081530"/>
            <a:ext cx="2665707" cy="834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F19E0AE-935D-B166-98A4-662B92A22251}"/>
              </a:ext>
            </a:extLst>
          </p:cNvPr>
          <p:cNvSpPr/>
          <p:nvPr/>
        </p:nvSpPr>
        <p:spPr>
          <a:xfrm>
            <a:off x="9045127" y="2294571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F1=80%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F1CE9BB-ED3B-08BE-C521-AA0F2E30B316}"/>
              </a:ext>
            </a:extLst>
          </p:cNvPr>
          <p:cNvSpPr/>
          <p:nvPr/>
        </p:nvSpPr>
        <p:spPr>
          <a:xfrm>
            <a:off x="9018202" y="3598846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F1=70%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8FAE486-6A03-D165-0101-CAA6AAE6CE13}"/>
              </a:ext>
            </a:extLst>
          </p:cNvPr>
          <p:cNvSpPr/>
          <p:nvPr/>
        </p:nvSpPr>
        <p:spPr>
          <a:xfrm>
            <a:off x="7450675" y="4281953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F1=75%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90A57EE-73ED-783D-4ED7-68984C636900}"/>
              </a:ext>
            </a:extLst>
          </p:cNvPr>
          <p:cNvSpPr/>
          <p:nvPr/>
        </p:nvSpPr>
        <p:spPr>
          <a:xfrm>
            <a:off x="7456264" y="2994885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F1=80%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697F26B-FC7D-2070-1F6A-10743AEDC7FC}"/>
              </a:ext>
            </a:extLst>
          </p:cNvPr>
          <p:cNvGrpSpPr/>
          <p:nvPr/>
        </p:nvGrpSpPr>
        <p:grpSpPr>
          <a:xfrm rot="20700000">
            <a:off x="9088647" y="824190"/>
            <a:ext cx="707473" cy="707473"/>
            <a:chOff x="8969152" y="819709"/>
            <a:chExt cx="707473" cy="70747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394F81-AA08-8E17-65B0-120E5C84F11D}"/>
                </a:ext>
              </a:extLst>
            </p:cNvPr>
            <p:cNvSpPr txBox="1"/>
            <p:nvPr/>
          </p:nvSpPr>
          <p:spPr>
            <a:xfrm rot="13500000">
              <a:off x="8969152" y="819709"/>
              <a:ext cx="707473" cy="707473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85738" y="28575"/>
                  </a:moveTo>
                  <a:cubicBezTo>
                    <a:pt x="183952" y="28575"/>
                    <a:pt x="182166" y="28947"/>
                    <a:pt x="180380" y="29691"/>
                  </a:cubicBezTo>
                  <a:cubicBezTo>
                    <a:pt x="178594" y="30435"/>
                    <a:pt x="177031" y="31477"/>
                    <a:pt x="175692" y="32816"/>
                  </a:cubicBezTo>
                  <a:cubicBezTo>
                    <a:pt x="174352" y="34156"/>
                    <a:pt x="173310" y="35718"/>
                    <a:pt x="172566" y="37504"/>
                  </a:cubicBezTo>
                  <a:cubicBezTo>
                    <a:pt x="171822" y="39290"/>
                    <a:pt x="171450" y="41076"/>
                    <a:pt x="171450" y="42862"/>
                  </a:cubicBezTo>
                  <a:cubicBezTo>
                    <a:pt x="171450" y="44946"/>
                    <a:pt x="171822" y="46806"/>
                    <a:pt x="172566" y="48443"/>
                  </a:cubicBezTo>
                  <a:cubicBezTo>
                    <a:pt x="173310" y="50080"/>
                    <a:pt x="174352" y="51569"/>
                    <a:pt x="175692" y="52908"/>
                  </a:cubicBezTo>
                  <a:cubicBezTo>
                    <a:pt x="177031" y="54247"/>
                    <a:pt x="178594" y="55289"/>
                    <a:pt x="180380" y="56033"/>
                  </a:cubicBezTo>
                  <a:cubicBezTo>
                    <a:pt x="182166" y="56778"/>
                    <a:pt x="183952" y="57150"/>
                    <a:pt x="185738" y="57150"/>
                  </a:cubicBezTo>
                  <a:cubicBezTo>
                    <a:pt x="187821" y="57150"/>
                    <a:pt x="189681" y="56778"/>
                    <a:pt x="191319" y="56033"/>
                  </a:cubicBezTo>
                  <a:cubicBezTo>
                    <a:pt x="192956" y="55289"/>
                    <a:pt x="194444" y="54247"/>
                    <a:pt x="195783" y="52908"/>
                  </a:cubicBezTo>
                  <a:cubicBezTo>
                    <a:pt x="197123" y="51569"/>
                    <a:pt x="198165" y="50080"/>
                    <a:pt x="198909" y="48443"/>
                  </a:cubicBezTo>
                  <a:cubicBezTo>
                    <a:pt x="199653" y="46806"/>
                    <a:pt x="200025" y="44946"/>
                    <a:pt x="200025" y="42862"/>
                  </a:cubicBezTo>
                  <a:cubicBezTo>
                    <a:pt x="200025" y="41076"/>
                    <a:pt x="199653" y="39290"/>
                    <a:pt x="198909" y="37504"/>
                  </a:cubicBezTo>
                  <a:cubicBezTo>
                    <a:pt x="198165" y="35718"/>
                    <a:pt x="197123" y="34156"/>
                    <a:pt x="195783" y="32816"/>
                  </a:cubicBezTo>
                  <a:cubicBezTo>
                    <a:pt x="194444" y="31477"/>
                    <a:pt x="192956" y="30435"/>
                    <a:pt x="191319" y="29691"/>
                  </a:cubicBezTo>
                  <a:cubicBezTo>
                    <a:pt x="189681" y="28947"/>
                    <a:pt x="187821" y="28575"/>
                    <a:pt x="185738" y="28575"/>
                  </a:cubicBezTo>
                  <a:close/>
                  <a:moveTo>
                    <a:pt x="135731" y="0"/>
                  </a:moveTo>
                  <a:cubicBezTo>
                    <a:pt x="136029" y="0"/>
                    <a:pt x="136327" y="0"/>
                    <a:pt x="136624" y="0"/>
                  </a:cubicBezTo>
                  <a:cubicBezTo>
                    <a:pt x="136922" y="0"/>
                    <a:pt x="137220" y="0"/>
                    <a:pt x="137517" y="0"/>
                  </a:cubicBezTo>
                  <a:lnTo>
                    <a:pt x="207169" y="0"/>
                  </a:lnTo>
                  <a:lnTo>
                    <a:pt x="207169" y="446"/>
                  </a:lnTo>
                  <a:cubicBezTo>
                    <a:pt x="210145" y="744"/>
                    <a:pt x="212973" y="1637"/>
                    <a:pt x="215652" y="3125"/>
                  </a:cubicBezTo>
                  <a:cubicBezTo>
                    <a:pt x="218331" y="4613"/>
                    <a:pt x="220638" y="6474"/>
                    <a:pt x="222572" y="8706"/>
                  </a:cubicBezTo>
                  <a:cubicBezTo>
                    <a:pt x="224507" y="10938"/>
                    <a:pt x="225996" y="13469"/>
                    <a:pt x="227037" y="16296"/>
                  </a:cubicBezTo>
                  <a:cubicBezTo>
                    <a:pt x="228079" y="19124"/>
                    <a:pt x="228600" y="22026"/>
                    <a:pt x="228600" y="25003"/>
                  </a:cubicBezTo>
                  <a:lnTo>
                    <a:pt x="228600" y="92868"/>
                  </a:lnTo>
                  <a:cubicBezTo>
                    <a:pt x="228600" y="93761"/>
                    <a:pt x="228526" y="94580"/>
                    <a:pt x="228377" y="95324"/>
                  </a:cubicBezTo>
                  <a:cubicBezTo>
                    <a:pt x="228228" y="96068"/>
                    <a:pt x="227930" y="96663"/>
                    <a:pt x="227484" y="97110"/>
                  </a:cubicBezTo>
                  <a:cubicBezTo>
                    <a:pt x="227037" y="97556"/>
                    <a:pt x="226516" y="98003"/>
                    <a:pt x="225921" y="98449"/>
                  </a:cubicBezTo>
                  <a:cubicBezTo>
                    <a:pt x="225326" y="98896"/>
                    <a:pt x="224582" y="99268"/>
                    <a:pt x="223689" y="99566"/>
                  </a:cubicBezTo>
                  <a:lnTo>
                    <a:pt x="96887" y="226367"/>
                  </a:lnTo>
                  <a:cubicBezTo>
                    <a:pt x="96292" y="227260"/>
                    <a:pt x="95548" y="227855"/>
                    <a:pt x="94655" y="228153"/>
                  </a:cubicBezTo>
                  <a:cubicBezTo>
                    <a:pt x="93762" y="228451"/>
                    <a:pt x="92869" y="228600"/>
                    <a:pt x="91976" y="228600"/>
                  </a:cubicBezTo>
                  <a:cubicBezTo>
                    <a:pt x="91083" y="228600"/>
                    <a:pt x="90190" y="228451"/>
                    <a:pt x="89297" y="228153"/>
                  </a:cubicBezTo>
                  <a:cubicBezTo>
                    <a:pt x="88404" y="227855"/>
                    <a:pt x="87511" y="227260"/>
                    <a:pt x="86618" y="226367"/>
                  </a:cubicBezTo>
                  <a:lnTo>
                    <a:pt x="1786" y="141535"/>
                  </a:lnTo>
                  <a:cubicBezTo>
                    <a:pt x="1191" y="140940"/>
                    <a:pt x="744" y="140196"/>
                    <a:pt x="446" y="139303"/>
                  </a:cubicBezTo>
                  <a:cubicBezTo>
                    <a:pt x="149" y="138410"/>
                    <a:pt x="0" y="137517"/>
                    <a:pt x="0" y="136624"/>
                  </a:cubicBezTo>
                  <a:cubicBezTo>
                    <a:pt x="0" y="135731"/>
                    <a:pt x="149" y="134838"/>
                    <a:pt x="446" y="133945"/>
                  </a:cubicBezTo>
                  <a:cubicBezTo>
                    <a:pt x="744" y="133052"/>
                    <a:pt x="1191" y="132308"/>
                    <a:pt x="1786" y="131713"/>
                  </a:cubicBezTo>
                  <a:lnTo>
                    <a:pt x="129480" y="4464"/>
                  </a:lnTo>
                  <a:cubicBezTo>
                    <a:pt x="129480" y="3869"/>
                    <a:pt x="129629" y="3348"/>
                    <a:pt x="129927" y="2902"/>
                  </a:cubicBezTo>
                  <a:cubicBezTo>
                    <a:pt x="130225" y="2455"/>
                    <a:pt x="130597" y="2083"/>
                    <a:pt x="131043" y="1786"/>
                  </a:cubicBezTo>
                  <a:cubicBezTo>
                    <a:pt x="131490" y="1488"/>
                    <a:pt x="131936" y="1190"/>
                    <a:pt x="132383" y="893"/>
                  </a:cubicBezTo>
                  <a:cubicBezTo>
                    <a:pt x="132829" y="595"/>
                    <a:pt x="133350" y="446"/>
                    <a:pt x="133945" y="446"/>
                  </a:cubicBezTo>
                  <a:cubicBezTo>
                    <a:pt x="134243" y="446"/>
                    <a:pt x="134541" y="372"/>
                    <a:pt x="134838" y="223"/>
                  </a:cubicBezTo>
                  <a:cubicBezTo>
                    <a:pt x="135136" y="74"/>
                    <a:pt x="135434" y="0"/>
                    <a:pt x="135731" y="0"/>
                  </a:cubicBezTo>
                  <a:close/>
                </a:path>
              </a:pathLst>
            </a:custGeom>
            <a:solidFill>
              <a:srgbClr val="005AB4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1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1575"/>
              </a:lvl1pPr>
            </a:lstStyle>
            <a:p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10193-9B1F-3C5D-220C-BDC6FE057390}"/>
                </a:ext>
              </a:extLst>
            </p:cNvPr>
            <p:cNvSpPr txBox="1"/>
            <p:nvPr/>
          </p:nvSpPr>
          <p:spPr>
            <a:xfrm>
              <a:off x="9036951" y="987945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$500</a:t>
              </a:r>
              <a:endParaRPr lang="en-CA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95DB09-66EE-43EB-727F-4DC2F3163B3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19" y="4576869"/>
            <a:ext cx="2654046" cy="838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7069D4F-0AD3-47B1-48A3-C7B8484C1D28}"/>
              </a:ext>
            </a:extLst>
          </p:cNvPr>
          <p:cNvSpPr/>
          <p:nvPr/>
        </p:nvSpPr>
        <p:spPr>
          <a:xfrm>
            <a:off x="9025247" y="4807764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F1=68%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04D55B-C6EA-0EB0-0024-E4429FE7E0A7}"/>
              </a:ext>
            </a:extLst>
          </p:cNvPr>
          <p:cNvSpPr/>
          <p:nvPr/>
        </p:nvSpPr>
        <p:spPr>
          <a:xfrm>
            <a:off x="2451134" y="2052149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6CDA898-9981-FE4E-D50F-D9BFA622C2BB}"/>
              </a:ext>
            </a:extLst>
          </p:cNvPr>
          <p:cNvSpPr/>
          <p:nvPr/>
        </p:nvSpPr>
        <p:spPr>
          <a:xfrm>
            <a:off x="3073649" y="2052149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3D63636-C024-4187-7EDA-ED6C0B3BE2CA}"/>
              </a:ext>
            </a:extLst>
          </p:cNvPr>
          <p:cNvSpPr/>
          <p:nvPr/>
        </p:nvSpPr>
        <p:spPr>
          <a:xfrm>
            <a:off x="3839642" y="205214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2592DA4-A820-7AC6-6512-DC2BAE98B587}"/>
              </a:ext>
            </a:extLst>
          </p:cNvPr>
          <p:cNvSpPr/>
          <p:nvPr/>
        </p:nvSpPr>
        <p:spPr>
          <a:xfrm>
            <a:off x="4400863" y="205214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7AE91F5-7A5E-EB3A-F482-416DEFD7D6A9}"/>
              </a:ext>
            </a:extLst>
          </p:cNvPr>
          <p:cNvSpPr/>
          <p:nvPr/>
        </p:nvSpPr>
        <p:spPr>
          <a:xfrm>
            <a:off x="4968270" y="205214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6C9E31-FB1E-0E04-BF26-B22B0B7334E6}"/>
              </a:ext>
            </a:extLst>
          </p:cNvPr>
          <p:cNvSpPr txBox="1"/>
          <p:nvPr/>
        </p:nvSpPr>
        <p:spPr>
          <a:xfrm>
            <a:off x="1955577" y="2069487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032A3C3-4456-BA6B-BA44-EA3C99935920}"/>
              </a:ext>
            </a:extLst>
          </p:cNvPr>
          <p:cNvSpPr/>
          <p:nvPr/>
        </p:nvSpPr>
        <p:spPr>
          <a:xfrm>
            <a:off x="2451134" y="2698261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90F3D4F-6D77-026E-4824-8DD06EA2BFCF}"/>
              </a:ext>
            </a:extLst>
          </p:cNvPr>
          <p:cNvSpPr/>
          <p:nvPr/>
        </p:nvSpPr>
        <p:spPr>
          <a:xfrm>
            <a:off x="3073649" y="2698261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47%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D36D047-D255-29A0-325F-3DD1915EB3A9}"/>
              </a:ext>
            </a:extLst>
          </p:cNvPr>
          <p:cNvSpPr/>
          <p:nvPr/>
        </p:nvSpPr>
        <p:spPr>
          <a:xfrm>
            <a:off x="3839642" y="2698261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D309EC5-EF98-6DD0-0D2A-06662013D7DE}"/>
              </a:ext>
            </a:extLst>
          </p:cNvPr>
          <p:cNvSpPr/>
          <p:nvPr/>
        </p:nvSpPr>
        <p:spPr>
          <a:xfrm>
            <a:off x="4400863" y="2698261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F7E8E82-5E26-0D60-80D2-F48C202E2527}"/>
              </a:ext>
            </a:extLst>
          </p:cNvPr>
          <p:cNvSpPr/>
          <p:nvPr/>
        </p:nvSpPr>
        <p:spPr>
          <a:xfrm>
            <a:off x="4968270" y="2698261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94%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B54CB5-7A5E-8A95-6E89-49681B5BB317}"/>
              </a:ext>
            </a:extLst>
          </p:cNvPr>
          <p:cNvSpPr txBox="1"/>
          <p:nvPr/>
        </p:nvSpPr>
        <p:spPr>
          <a:xfrm>
            <a:off x="1955577" y="2715599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4D3BEBD-053F-DD21-1C90-BF2C102CD573}"/>
              </a:ext>
            </a:extLst>
          </p:cNvPr>
          <p:cNvSpPr/>
          <p:nvPr/>
        </p:nvSpPr>
        <p:spPr>
          <a:xfrm>
            <a:off x="2451134" y="3342992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0C1D4BF-41DD-CD2B-2156-F7F61AEAE65C}"/>
              </a:ext>
            </a:extLst>
          </p:cNvPr>
          <p:cNvSpPr/>
          <p:nvPr/>
        </p:nvSpPr>
        <p:spPr>
          <a:xfrm>
            <a:off x="3073649" y="3342992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3B74D9B-078A-C4E6-3B35-85548AB6012A}"/>
              </a:ext>
            </a:extLst>
          </p:cNvPr>
          <p:cNvSpPr/>
          <p:nvPr/>
        </p:nvSpPr>
        <p:spPr>
          <a:xfrm>
            <a:off x="3839642" y="334299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2894CDDC-AE9B-4049-4146-5E0357015CD1}"/>
              </a:ext>
            </a:extLst>
          </p:cNvPr>
          <p:cNvSpPr/>
          <p:nvPr/>
        </p:nvSpPr>
        <p:spPr>
          <a:xfrm>
            <a:off x="4400863" y="334299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1024F3A-5B0C-8B4A-FBD1-79C7FC3102B9}"/>
              </a:ext>
            </a:extLst>
          </p:cNvPr>
          <p:cNvSpPr/>
          <p:nvPr/>
        </p:nvSpPr>
        <p:spPr>
          <a:xfrm>
            <a:off x="4968270" y="3342992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B3245C-6942-3FE8-D78A-DE283DB4783F}"/>
              </a:ext>
            </a:extLst>
          </p:cNvPr>
          <p:cNvSpPr txBox="1"/>
          <p:nvPr/>
        </p:nvSpPr>
        <p:spPr>
          <a:xfrm>
            <a:off x="1955577" y="3360330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FED0529-26A6-AB60-B749-87BC9D31A7D7}"/>
              </a:ext>
            </a:extLst>
          </p:cNvPr>
          <p:cNvSpPr/>
          <p:nvPr/>
        </p:nvSpPr>
        <p:spPr>
          <a:xfrm>
            <a:off x="2451134" y="4021860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A95151A-2DAF-4B82-7CD6-8AC66CFBD1EB}"/>
              </a:ext>
            </a:extLst>
          </p:cNvPr>
          <p:cNvSpPr/>
          <p:nvPr/>
        </p:nvSpPr>
        <p:spPr>
          <a:xfrm>
            <a:off x="3073649" y="4021860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CE9AD35-33B0-5CF1-14EC-76EBB817BCEB}"/>
              </a:ext>
            </a:extLst>
          </p:cNvPr>
          <p:cNvSpPr/>
          <p:nvPr/>
        </p:nvSpPr>
        <p:spPr>
          <a:xfrm>
            <a:off x="3839642" y="402186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4D24169-6964-F7B7-FB84-2441CBFE1127}"/>
              </a:ext>
            </a:extLst>
          </p:cNvPr>
          <p:cNvSpPr/>
          <p:nvPr/>
        </p:nvSpPr>
        <p:spPr>
          <a:xfrm>
            <a:off x="4400863" y="402186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6EAEE56-493F-59BA-26F2-E062C2588653}"/>
              </a:ext>
            </a:extLst>
          </p:cNvPr>
          <p:cNvSpPr/>
          <p:nvPr/>
        </p:nvSpPr>
        <p:spPr>
          <a:xfrm>
            <a:off x="4968270" y="4021860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89%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8C3D38E-D2E5-D32B-9291-D15FE55D53BF}"/>
              </a:ext>
            </a:extLst>
          </p:cNvPr>
          <p:cNvSpPr txBox="1"/>
          <p:nvPr/>
        </p:nvSpPr>
        <p:spPr>
          <a:xfrm>
            <a:off x="1955577" y="4039198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6BC348AB-7AE8-385D-E30C-A41A3C46AEAD}"/>
              </a:ext>
            </a:extLst>
          </p:cNvPr>
          <p:cNvSpPr/>
          <p:nvPr/>
        </p:nvSpPr>
        <p:spPr>
          <a:xfrm>
            <a:off x="2451134" y="4647309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A42B54A-B5D5-0395-86CF-F73E20990AA4}"/>
              </a:ext>
            </a:extLst>
          </p:cNvPr>
          <p:cNvSpPr/>
          <p:nvPr/>
        </p:nvSpPr>
        <p:spPr>
          <a:xfrm>
            <a:off x="3073649" y="4647309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57%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133E0C14-C76A-81A5-B5C3-93DB94EB49AD}"/>
              </a:ext>
            </a:extLst>
          </p:cNvPr>
          <p:cNvSpPr/>
          <p:nvPr/>
        </p:nvSpPr>
        <p:spPr>
          <a:xfrm>
            <a:off x="3839642" y="464730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E78897A-4783-F405-A74F-5408E21A99E2}"/>
              </a:ext>
            </a:extLst>
          </p:cNvPr>
          <p:cNvSpPr/>
          <p:nvPr/>
        </p:nvSpPr>
        <p:spPr>
          <a:xfrm>
            <a:off x="4400863" y="464730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72%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F958E63F-9FDC-8BD2-0FF3-82E7D8BB2BF5}"/>
              </a:ext>
            </a:extLst>
          </p:cNvPr>
          <p:cNvSpPr/>
          <p:nvPr/>
        </p:nvSpPr>
        <p:spPr>
          <a:xfrm>
            <a:off x="4968270" y="4647309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96%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58266B-61FA-2A89-E336-646010042CF7}"/>
              </a:ext>
            </a:extLst>
          </p:cNvPr>
          <p:cNvSpPr txBox="1"/>
          <p:nvPr/>
        </p:nvSpPr>
        <p:spPr>
          <a:xfrm>
            <a:off x="1955577" y="4664647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ED3AFB-BC5C-61F7-6D42-1C2F617ED263}"/>
              </a:ext>
            </a:extLst>
          </p:cNvPr>
          <p:cNvSpPr/>
          <p:nvPr/>
        </p:nvSpPr>
        <p:spPr>
          <a:xfrm>
            <a:off x="2451134" y="5341708"/>
            <a:ext cx="334742" cy="180038"/>
          </a:xfrm>
          <a:prstGeom prst="roundRect">
            <a:avLst/>
          </a:prstGeom>
          <a:solidFill>
            <a:srgbClr val="00A5E1"/>
          </a:solidFill>
          <a:ln>
            <a:solidFill>
              <a:srgbClr val="098EBC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78%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4B43F746-9B69-E516-B13A-847C43AF845E}"/>
              </a:ext>
            </a:extLst>
          </p:cNvPr>
          <p:cNvSpPr/>
          <p:nvPr/>
        </p:nvSpPr>
        <p:spPr>
          <a:xfrm>
            <a:off x="3073649" y="5341708"/>
            <a:ext cx="334742" cy="180038"/>
          </a:xfrm>
          <a:prstGeom prst="roundRect">
            <a:avLst/>
          </a:prstGeom>
          <a:solidFill>
            <a:srgbClr val="1BADAA"/>
          </a:solidFill>
          <a:ln>
            <a:solidFill>
              <a:srgbClr val="21949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60%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887CC25-E75F-8DE7-B3AE-22F5CEA213FA}"/>
              </a:ext>
            </a:extLst>
          </p:cNvPr>
          <p:cNvSpPr/>
          <p:nvPr/>
        </p:nvSpPr>
        <p:spPr>
          <a:xfrm>
            <a:off x="3839642" y="5341708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BC1F026A-4B0F-F6C9-63FF-A9F09A34BE7B}"/>
              </a:ext>
            </a:extLst>
          </p:cNvPr>
          <p:cNvSpPr/>
          <p:nvPr/>
        </p:nvSpPr>
        <p:spPr>
          <a:xfrm>
            <a:off x="4400863" y="5341708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2F8CDA3-49CA-1673-C6B8-81D425F0E5B7}"/>
              </a:ext>
            </a:extLst>
          </p:cNvPr>
          <p:cNvSpPr/>
          <p:nvPr/>
        </p:nvSpPr>
        <p:spPr>
          <a:xfrm>
            <a:off x="4968270" y="5341708"/>
            <a:ext cx="334742" cy="180038"/>
          </a:xfrm>
          <a:prstGeom prst="roundRect">
            <a:avLst/>
          </a:prstGeom>
          <a:solidFill>
            <a:srgbClr val="7F91FF"/>
          </a:solidFill>
          <a:ln>
            <a:solidFill>
              <a:srgbClr val="455DE8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2835A3D-9663-5B04-AEBE-A879CECAC7DF}"/>
              </a:ext>
            </a:extLst>
          </p:cNvPr>
          <p:cNvSpPr txBox="1"/>
          <p:nvPr/>
        </p:nvSpPr>
        <p:spPr>
          <a:xfrm>
            <a:off x="1955577" y="5359046"/>
            <a:ext cx="3606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  <a:endParaRPr lang="en-CA" sz="1100">
              <a:solidFill>
                <a:srgbClr val="005AB4"/>
              </a:solidFill>
              <a:highlight>
                <a:srgbClr val="FFFF00"/>
              </a:highligh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30A4C-E4E6-C660-555F-12A8C0A4BD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3141" y="1441159"/>
            <a:ext cx="2642845" cy="827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84FD6A-0120-04BA-E94D-A4E66390FAAF}"/>
              </a:ext>
            </a:extLst>
          </p:cNvPr>
          <p:cNvSpPr/>
          <p:nvPr/>
        </p:nvSpPr>
        <p:spPr>
          <a:xfrm>
            <a:off x="7456264" y="1652186"/>
            <a:ext cx="465648" cy="214112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1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F1=73%</a:t>
            </a:r>
            <a:endParaRPr lang="en-CA" sz="11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AF66C27-55FF-9A80-5B3F-EC1FCCCBD58A}"/>
              </a:ext>
            </a:extLst>
          </p:cNvPr>
          <p:cNvSpPr/>
          <p:nvPr/>
        </p:nvSpPr>
        <p:spPr>
          <a:xfrm>
            <a:off x="9527729" y="4831893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85%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16431973-CBC1-56F8-2996-1FE197F8D160}"/>
              </a:ext>
            </a:extLst>
          </p:cNvPr>
          <p:cNvSpPr/>
          <p:nvPr/>
        </p:nvSpPr>
        <p:spPr>
          <a:xfrm>
            <a:off x="7954021" y="4300784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82%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E496FDA-3A35-C935-F4F5-D1FAE0326056}"/>
              </a:ext>
            </a:extLst>
          </p:cNvPr>
          <p:cNvSpPr/>
          <p:nvPr/>
        </p:nvSpPr>
        <p:spPr>
          <a:xfrm>
            <a:off x="9517252" y="3621189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84%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4EFBC57-5573-F4C6-CFA4-54089856028F}"/>
              </a:ext>
            </a:extLst>
          </p:cNvPr>
          <p:cNvSpPr/>
          <p:nvPr/>
        </p:nvSpPr>
        <p:spPr>
          <a:xfrm>
            <a:off x="7956950" y="3012087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84%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1AD4510-4FB8-5E9F-5096-D55503717591}"/>
              </a:ext>
            </a:extLst>
          </p:cNvPr>
          <p:cNvSpPr/>
          <p:nvPr/>
        </p:nvSpPr>
        <p:spPr>
          <a:xfrm>
            <a:off x="9539246" y="2309380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84%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473BD22C-66BA-8962-EC9D-6E48EB602CFF}"/>
              </a:ext>
            </a:extLst>
          </p:cNvPr>
          <p:cNvSpPr/>
          <p:nvPr/>
        </p:nvSpPr>
        <p:spPr>
          <a:xfrm>
            <a:off x="7950798" y="1669407"/>
            <a:ext cx="281841" cy="180038"/>
          </a:xfrm>
          <a:prstGeom prst="roundRect">
            <a:avLst/>
          </a:prstGeom>
          <a:solidFill>
            <a:srgbClr val="EC83EC"/>
          </a:solidFill>
          <a:ln>
            <a:solidFill>
              <a:srgbClr val="A433A5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76%</a:t>
            </a:r>
            <a:endParaRPr lang="en-CA" sz="1000" b="1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2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E45-5173-E639-33B2-276F945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reliable are "LLM-as-a-Judge" prompts?</a:t>
            </a:r>
            <a:endParaRPr lang="en-CA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3CB07B3-D298-9B78-AD40-C04688DE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900001"/>
            <a:ext cx="9680000" cy="284330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5 judge prompt types evaluating </a:t>
            </a:r>
            <a:r>
              <a:rPr lang="en-US" sz="1800">
                <a:highlight>
                  <a:srgbClr val="FFFF00"/>
                </a:highlight>
              </a:rPr>
              <a:t>30 real-world RAG answers</a:t>
            </a:r>
            <a:r>
              <a:rPr lang="en-US" sz="1800"/>
              <a:t> (from RAG solution)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EAB6B-A4A1-0279-AD30-1D3B0B2AEAB9}"/>
              </a:ext>
            </a:extLst>
          </p:cNvPr>
          <p:cNvSpPr txBox="1"/>
          <p:nvPr/>
        </p:nvSpPr>
        <p:spPr>
          <a:xfrm>
            <a:off x="359476" y="1184985"/>
            <a:ext cx="65" cy="27360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endParaRPr lang="en-US" sz="1778">
              <a:solidFill>
                <a:srgbClr val="005AB4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75C027-475C-7FDD-2177-C473AF087A9D}"/>
              </a:ext>
            </a:extLst>
          </p:cNvPr>
          <p:cNvCxnSpPr/>
          <p:nvPr/>
        </p:nvCxnSpPr>
        <p:spPr bwMode="white">
          <a:xfrm>
            <a:off x="240000" y="1330474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2EA6C18-1301-22D5-1D2D-42BD1D37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68" y="1960424"/>
            <a:ext cx="3259356" cy="6626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DC04589-CE09-C657-0842-038228EE0F5C}"/>
              </a:ext>
            </a:extLst>
          </p:cNvPr>
          <p:cNvSpPr txBox="1"/>
          <p:nvPr/>
        </p:nvSpPr>
        <p:spPr>
          <a:xfrm>
            <a:off x="359475" y="2097436"/>
            <a:ext cx="15885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Simple scoring prompt</a:t>
            </a:r>
            <a:endParaRPr lang="en-CA" sz="1400">
              <a:solidFill>
                <a:srgbClr val="005AB4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F7E1327-934E-8395-1077-F4FB7F4E2F08}"/>
              </a:ext>
            </a:extLst>
          </p:cNvPr>
          <p:cNvSpPr txBox="1"/>
          <p:nvPr/>
        </p:nvSpPr>
        <p:spPr>
          <a:xfrm>
            <a:off x="359475" y="2836875"/>
            <a:ext cx="22746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 optimized complex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formulaic scoring model prompt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D676F-1C32-9322-F08D-E80668FA96BA}"/>
              </a:ext>
            </a:extLst>
          </p:cNvPr>
          <p:cNvSpPr txBox="1"/>
          <p:nvPr/>
        </p:nvSpPr>
        <p:spPr>
          <a:xfrm>
            <a:off x="359475" y="3555599"/>
            <a:ext cx="16382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LangChain rubric based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"Correctness" prompt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AD07196-8256-12B1-354D-3867889FC6E3}"/>
              </a:ext>
            </a:extLst>
          </p:cNvPr>
          <p:cNvSpPr txBox="1"/>
          <p:nvPr/>
        </p:nvSpPr>
        <p:spPr>
          <a:xfrm>
            <a:off x="359475" y="4274323"/>
            <a:ext cx="23067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 Model Scorer &gt;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"Semantic Similarity"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C5EBE75-42A5-8CCD-4359-965773FDA7A8}"/>
              </a:ext>
            </a:extLst>
          </p:cNvPr>
          <p:cNvSpPr txBox="1"/>
          <p:nvPr/>
        </p:nvSpPr>
        <p:spPr>
          <a:xfrm>
            <a:off x="359475" y="4993046"/>
            <a:ext cx="20662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Azure AI Foundry Likert-Scale</a:t>
            </a:r>
            <a:b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</a:br>
            <a:r>
              <a:rPr lang="en-US" sz="14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Evaluator &gt; "Similarity"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8DC759C3-C2C2-0DC6-8E5E-300414FE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769" y="2683792"/>
            <a:ext cx="3252193" cy="669780"/>
          </a:xfrm>
          <a:prstGeom prst="rect">
            <a:avLst/>
          </a:prstGeom>
        </p:spPr>
      </p:pic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7DD14066-B76A-D282-EE4A-16D4FA1D7F41}"/>
              </a:ext>
            </a:extLst>
          </p:cNvPr>
          <p:cNvSpPr/>
          <p:nvPr/>
        </p:nvSpPr>
        <p:spPr>
          <a:xfrm>
            <a:off x="8945421" y="879689"/>
            <a:ext cx="974078" cy="260756"/>
          </a:xfrm>
          <a:prstGeom prst="roundRect">
            <a:avLst/>
          </a:prstGeom>
          <a:solidFill>
            <a:srgbClr val="F1F4F5"/>
          </a:solidFill>
          <a:ln>
            <a:solidFill>
              <a:srgbClr val="5C6D74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b="1">
                <a:solidFill>
                  <a:srgbClr val="5C6D7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2025-08-18</a:t>
            </a:r>
            <a:endParaRPr lang="en-CA" sz="1400" b="1">
              <a:solidFill>
                <a:srgbClr val="5C6D7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EAFCC2A5-03CE-CAE5-73FE-1D6D635C4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768" y="3414324"/>
            <a:ext cx="3266520" cy="66978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B0DF2A8E-196F-52BC-52B6-C86313725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618" y="4144856"/>
            <a:ext cx="3248611" cy="66978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F2A040A-255C-B349-C524-110D07FC5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097" y="4875390"/>
            <a:ext cx="3259356" cy="666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73EB7-0913-DFB0-DFF0-F06C35B518C3}"/>
              </a:ext>
            </a:extLst>
          </p:cNvPr>
          <p:cNvSpPr txBox="1"/>
          <p:nvPr/>
        </p:nvSpPr>
        <p:spPr>
          <a:xfrm>
            <a:off x="4359920" y="1586340"/>
            <a:ext cx="42319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32E24-4426-E31D-31A2-B6E8D2A27B43}"/>
              </a:ext>
            </a:extLst>
          </p:cNvPr>
          <p:cNvSpPr txBox="1"/>
          <p:nvPr/>
        </p:nvSpPr>
        <p:spPr>
          <a:xfrm>
            <a:off x="7836177" y="1586340"/>
            <a:ext cx="5241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05AB4"/>
                </a:solidFill>
                <a:highlight>
                  <a:srgbClr val="FFFF00"/>
                </a:highligh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gpt-4o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2E7A1-191C-B750-A329-52E774BDD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845" y="4887820"/>
            <a:ext cx="3280847" cy="669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85C141-4FFD-0FFD-31AC-A3EDEE069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845" y="4154768"/>
            <a:ext cx="3248611" cy="6661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44FFAC-139F-C838-075A-5A81994A2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7845" y="3414324"/>
            <a:ext cx="3259356" cy="666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C2613D-3709-7DAB-E2A7-A81958D67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7845" y="2683792"/>
            <a:ext cx="3266520" cy="6697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54FEF9-002A-F876-00A7-A85E7D6B2F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845" y="1960424"/>
            <a:ext cx="3262938" cy="66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9C3E-CBB0-59F1-6C3C-BD3C61DB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700 human-scored answers from DataRobot 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E540F-A326-EEFE-48B3-C393B307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0" y="1524962"/>
            <a:ext cx="4674887" cy="1675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DF671-525B-F3BB-1EBD-9EC77F9F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4" y="3373654"/>
            <a:ext cx="4674887" cy="141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A99E8B-D264-EF73-5511-C0C3A46BB76C}"/>
              </a:ext>
            </a:extLst>
          </p:cNvPr>
          <p:cNvSpPr txBox="1"/>
          <p:nvPr/>
        </p:nvSpPr>
        <p:spPr>
          <a:xfrm>
            <a:off x="359476" y="893807"/>
            <a:ext cx="84426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Article: </a:t>
            </a:r>
            <a:r>
              <a:rPr lang="fr-FR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" action="ppaction://noaction"/>
              </a:rPr>
              <a:t>https://www.datarobot.com/blog/llm-judges/#:~:text=TL%3BDR%20LLM,your%20judge%20%E2%80%94%20test%20it</a:t>
            </a:r>
            <a:endParaRPr lang="fr-FR" sz="1600">
              <a:solidFill>
                <a:srgbClr val="005AB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fr-FR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CSV: </a:t>
            </a:r>
            <a:r>
              <a:rPr lang="fr-FR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rId4"/>
              </a:rPr>
              <a:t>https://huggingface.co/datasets/DataRobot-Research/judge-eval/raw/main/qars_labeled.csv</a:t>
            </a:r>
            <a:endParaRPr lang="en-CA" sz="1600" u="sng">
              <a:solidFill>
                <a:srgbClr val="005AB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20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42CC-2B75-3341-0DA6-D1F29AAC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examples for semantic similarity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DDB8-72CD-59F7-F2CF-40CC185A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Emilia-Romagna = Northern Italian region (capital = Bologna)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9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A3517-C32C-D892-C9C7-E6FFA358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good Evaluation Prompt?</a:t>
            </a:r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4403DC-8FC3-A62B-764C-5FB56167DF9B}"/>
              </a:ext>
            </a:extLst>
          </p:cNvPr>
          <p:cNvGrpSpPr/>
          <p:nvPr/>
        </p:nvGrpSpPr>
        <p:grpSpPr>
          <a:xfrm>
            <a:off x="279466" y="1004188"/>
            <a:ext cx="9638236" cy="1203158"/>
            <a:chOff x="251520" y="952230"/>
            <a:chExt cx="8674412" cy="1082842"/>
          </a:xfrm>
        </p:grpSpPr>
        <p:sp>
          <p:nvSpPr>
            <p:cNvPr id="6" name="Textfeld 12">
              <a:extLst>
                <a:ext uri="{FF2B5EF4-FFF2-40B4-BE49-F238E27FC236}">
                  <a16:creationId xmlns:a16="http://schemas.microsoft.com/office/drawing/2014/main" id="{20A86F39-72EE-A001-489E-077ACED22513}"/>
                </a:ext>
              </a:extLst>
            </p:cNvPr>
            <p:cNvSpPr txBox="1"/>
            <p:nvPr/>
          </p:nvSpPr>
          <p:spPr>
            <a:xfrm>
              <a:off x="251520" y="1157479"/>
              <a:ext cx="8674412" cy="529343"/>
            </a:xfrm>
            <a:prstGeom prst="rect">
              <a:avLst/>
            </a:prstGeom>
            <a:solidFill>
              <a:srgbClr val="F7F8F9"/>
            </a:solidFill>
            <a:ln w="19050">
              <a:solidFill>
                <a:srgbClr val="00A5E1"/>
              </a:solidFill>
            </a:ln>
          </p:spPr>
          <p:txBody>
            <a:bodyPr wrap="square" lIns="160000" tIns="120000" rIns="120000" bIns="80000" rtlCol="0">
              <a:noAutofit/>
            </a:bodyPr>
            <a:lstStyle>
              <a:defPPr>
                <a:defRPr lang="en-US"/>
              </a:defPPr>
              <a:lvl1pPr>
                <a:defRPr sz="1200" b="0">
                  <a:solidFill>
                    <a:srgbClr val="3B3B3B"/>
                  </a:solidFill>
                  <a:effectLst/>
                  <a:latin typeface="JetBrains Mono" panose="020B0509020102050004" pitchFamily="49" charset="0"/>
                </a:defRPr>
              </a:lvl1pPr>
            </a:lstStyle>
            <a:p>
              <a:r>
                <a:rPr lang="en-US" sz="1100">
                  <a:latin typeface="Consolas" panose="020B0609020204030204" pitchFamily="49" charset="0"/>
                </a:rPr>
                <a:t>Compare the generated model output to the reference answer and give it a score from 1 = completely incorrect to 5 = completely correct.</a:t>
              </a:r>
              <a:endParaRPr lang="de-DE" sz="1100">
                <a:latin typeface="Consolas" panose="020B0609020204030204" pitchFamily="49" charset="0"/>
              </a:endParaRPr>
            </a:p>
          </p:txBody>
        </p:sp>
        <p:sp>
          <p:nvSpPr>
            <p:cNvPr id="7" name="Textfeld 13">
              <a:extLst>
                <a:ext uri="{FF2B5EF4-FFF2-40B4-BE49-F238E27FC236}">
                  <a16:creationId xmlns:a16="http://schemas.microsoft.com/office/drawing/2014/main" id="{9F7258B8-FBC4-4D07-211A-762898E4395C}"/>
                </a:ext>
              </a:extLst>
            </p:cNvPr>
            <p:cNvSpPr txBox="1"/>
            <p:nvPr/>
          </p:nvSpPr>
          <p:spPr>
            <a:xfrm>
              <a:off x="251520" y="952230"/>
              <a:ext cx="571004" cy="193900"/>
            </a:xfrm>
            <a:prstGeom prst="rect">
              <a:avLst/>
            </a:prstGeom>
            <a:solidFill>
              <a:srgbClr val="00A5E1"/>
            </a:solidFill>
            <a:ln w="19050">
              <a:solidFill>
                <a:srgbClr val="00A5E1"/>
              </a:solidFill>
            </a:ln>
          </p:spPr>
          <p:txBody>
            <a:bodyPr wrap="none" lIns="80000" tIns="0" rIns="80000" bIns="0" rtlCol="0" anchor="ctr">
              <a:spAutoFit/>
            </a:bodyPr>
            <a:lstStyle/>
            <a:p>
              <a:pPr algn="l"/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Simple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AEBF9-4635-26AD-F579-AB24411ABF76}"/>
                </a:ext>
              </a:extLst>
            </p:cNvPr>
            <p:cNvSpPr txBox="1"/>
            <p:nvPr/>
          </p:nvSpPr>
          <p:spPr>
            <a:xfrm>
              <a:off x="5364088" y="1779265"/>
              <a:ext cx="3561844" cy="25580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120000" tIns="80000" rIns="120000" bIns="40000" rtlCol="0" anchor="ctr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What is the difference between score = 3 and score = 4?</a:t>
              </a:r>
              <a:endParaRPr lang="en-CA" sz="13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BC7AD8-E7D5-900F-38BC-89C57FD55D5E}"/>
              </a:ext>
            </a:extLst>
          </p:cNvPr>
          <p:cNvGrpSpPr/>
          <p:nvPr/>
        </p:nvGrpSpPr>
        <p:grpSpPr>
          <a:xfrm>
            <a:off x="279466" y="2293426"/>
            <a:ext cx="9638236" cy="1196033"/>
            <a:chOff x="251520" y="2410939"/>
            <a:chExt cx="8674412" cy="1076430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E959A80-A391-1BE4-0AE7-4E41BB57189F}"/>
                </a:ext>
              </a:extLst>
            </p:cNvPr>
            <p:cNvSpPr txBox="1"/>
            <p:nvPr/>
          </p:nvSpPr>
          <p:spPr>
            <a:xfrm>
              <a:off x="251520" y="2616189"/>
              <a:ext cx="8674412" cy="529343"/>
            </a:xfrm>
            <a:prstGeom prst="rect">
              <a:avLst/>
            </a:prstGeom>
            <a:solidFill>
              <a:srgbClr val="F7F8F9"/>
            </a:solidFill>
            <a:ln w="19050">
              <a:solidFill>
                <a:srgbClr val="00A5E1"/>
              </a:solidFill>
            </a:ln>
          </p:spPr>
          <p:txBody>
            <a:bodyPr wrap="square" lIns="160000" tIns="120000" rIns="120000" bIns="80000" rtlCol="0">
              <a:noAutofit/>
            </a:bodyPr>
            <a:lstStyle>
              <a:defPPr>
                <a:defRPr lang="en-US"/>
              </a:defPPr>
              <a:lvl1pPr>
                <a:defRPr sz="1200" b="0">
                  <a:solidFill>
                    <a:srgbClr val="3B3B3B"/>
                  </a:solidFill>
                  <a:effectLst/>
                  <a:latin typeface="JetBrains Mono" panose="020B0509020102050004" pitchFamily="49" charset="0"/>
                </a:defRPr>
              </a:lvl1pPr>
            </a:lstStyle>
            <a:p>
              <a:r>
                <a:rPr lang="en-US" sz="1100">
                  <a:latin typeface="Consolas" panose="020B0609020204030204" pitchFamily="49" charset="0"/>
                </a:rPr>
                <a:t>Count the facts and the conclusions in the reference answer and the generated model output and calculate a score using this formula: 5 * ( (fact_ratio * 0.7) + ( conclusion_ratio * 0.3 ) )</a:t>
              </a:r>
              <a:endParaRPr lang="de-DE" sz="1100">
                <a:latin typeface="Consolas" panose="020B0609020204030204" pitchFamily="49" charset="0"/>
              </a:endParaRPr>
            </a:p>
          </p:txBody>
        </p:sp>
        <p:sp>
          <p:nvSpPr>
            <p:cNvPr id="15" name="Textfeld 13">
              <a:extLst>
                <a:ext uri="{FF2B5EF4-FFF2-40B4-BE49-F238E27FC236}">
                  <a16:creationId xmlns:a16="http://schemas.microsoft.com/office/drawing/2014/main" id="{37D926D3-DF73-FDB7-E565-838DA76F845F}"/>
                </a:ext>
              </a:extLst>
            </p:cNvPr>
            <p:cNvSpPr txBox="1"/>
            <p:nvPr/>
          </p:nvSpPr>
          <p:spPr>
            <a:xfrm>
              <a:off x="251520" y="2410939"/>
              <a:ext cx="1412099" cy="193900"/>
            </a:xfrm>
            <a:prstGeom prst="rect">
              <a:avLst/>
            </a:prstGeom>
            <a:solidFill>
              <a:srgbClr val="00A5E1"/>
            </a:solidFill>
            <a:ln w="19050">
              <a:solidFill>
                <a:srgbClr val="00A5E1"/>
              </a:solidFill>
            </a:ln>
          </p:spPr>
          <p:txBody>
            <a:bodyPr wrap="none" lIns="80000" tIns="0" rIns="80000" bIns="0" rtlCol="0" anchor="ctr">
              <a:spAutoFit/>
            </a:bodyPr>
            <a:lstStyle/>
            <a:p>
              <a:pPr algn="l"/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Math scoring model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513FB-A18C-738F-8941-45744A3DF048}"/>
                </a:ext>
              </a:extLst>
            </p:cNvPr>
            <p:cNvSpPr txBox="1"/>
            <p:nvPr/>
          </p:nvSpPr>
          <p:spPr>
            <a:xfrm>
              <a:off x="251520" y="3227812"/>
              <a:ext cx="2016224" cy="259557"/>
            </a:xfrm>
            <a:prstGeom prst="rect">
              <a:avLst/>
            </a:prstGeom>
            <a:solidFill>
              <a:srgbClr val="009245"/>
            </a:solidFill>
          </p:spPr>
          <p:txBody>
            <a:bodyPr wrap="square" lIns="120000" tIns="80000" rIns="120000" bIns="4000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3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Gives the model less freedom</a:t>
              </a:r>
              <a:endParaRPr lang="en-CA" sz="13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ABA4EF-710B-60FD-F61C-659799701734}"/>
                </a:ext>
              </a:extLst>
            </p:cNvPr>
            <p:cNvSpPr txBox="1"/>
            <p:nvPr/>
          </p:nvSpPr>
          <p:spPr>
            <a:xfrm>
              <a:off x="4053543" y="3227812"/>
              <a:ext cx="4872389" cy="25955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120000" tIns="80000" rIns="120000" bIns="40000" rtlCol="0" anchor="ctr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Will the model correctly identify facts and conclusions? What if no conclusions?</a:t>
              </a:r>
              <a:endParaRPr lang="en-CA" sz="13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6AB655-7B51-2A80-EA20-8F10F46D9DF6}"/>
              </a:ext>
            </a:extLst>
          </p:cNvPr>
          <p:cNvGrpSpPr/>
          <p:nvPr/>
        </p:nvGrpSpPr>
        <p:grpSpPr>
          <a:xfrm>
            <a:off x="279467" y="3805595"/>
            <a:ext cx="8649236" cy="1590511"/>
            <a:chOff x="251520" y="3858916"/>
            <a:chExt cx="7784314" cy="1431460"/>
          </a:xfrm>
        </p:grpSpPr>
        <p:sp>
          <p:nvSpPr>
            <p:cNvPr id="25" name="Textfeld 12">
              <a:extLst>
                <a:ext uri="{FF2B5EF4-FFF2-40B4-BE49-F238E27FC236}">
                  <a16:creationId xmlns:a16="http://schemas.microsoft.com/office/drawing/2014/main" id="{0E3CB912-9EF6-7EA2-C184-2B0CEB180375}"/>
                </a:ext>
              </a:extLst>
            </p:cNvPr>
            <p:cNvSpPr txBox="1"/>
            <p:nvPr/>
          </p:nvSpPr>
          <p:spPr>
            <a:xfrm>
              <a:off x="251520" y="4064165"/>
              <a:ext cx="5292588" cy="881567"/>
            </a:xfrm>
            <a:prstGeom prst="rect">
              <a:avLst/>
            </a:prstGeom>
            <a:solidFill>
              <a:srgbClr val="F7F8F9"/>
            </a:solidFill>
            <a:ln w="19050">
              <a:solidFill>
                <a:srgbClr val="00A5E1"/>
              </a:solidFill>
            </a:ln>
          </p:spPr>
          <p:txBody>
            <a:bodyPr wrap="square" lIns="160000" tIns="120000" rIns="120000" bIns="80000" rtlCol="0">
              <a:noAutofit/>
            </a:bodyPr>
            <a:lstStyle>
              <a:defPPr>
                <a:defRPr lang="en-US"/>
              </a:defPPr>
              <a:lvl1pPr>
                <a:defRPr sz="1200" b="0">
                  <a:solidFill>
                    <a:srgbClr val="3B3B3B"/>
                  </a:solidFill>
                  <a:effectLst/>
                  <a:latin typeface="JetBrains Mono" panose="020B0509020102050004" pitchFamily="49" charset="0"/>
                </a:defRPr>
              </a:lvl1pPr>
            </a:lstStyle>
            <a:p>
              <a:r>
                <a:rPr lang="en-US" sz="1167">
                  <a:latin typeface="Consolas" panose="020B0609020204030204" pitchFamily="49" charset="0"/>
                </a:rPr>
                <a:t>Compare the generated model output to the reference answer.</a:t>
              </a:r>
            </a:p>
            <a:p>
              <a:r>
                <a:rPr lang="en-US" sz="1167">
                  <a:latin typeface="Consolas" panose="020B0609020204030204" pitchFamily="49" charset="0"/>
                </a:rPr>
                <a:t>A correct answer is: Accurate, complete, consistent.</a:t>
              </a:r>
            </a:p>
            <a:p>
              <a:r>
                <a:rPr lang="en-US" sz="1167">
                  <a:latin typeface="Consolas" panose="020B0609020204030204" pitchFamily="49" charset="0"/>
                </a:rPr>
                <a:t>Penalize: Errors, omissions, ambiguity, wrong terms, or faulty logic.</a:t>
              </a:r>
            </a:p>
            <a:p>
              <a:r>
                <a:rPr lang="en-US" sz="1167">
                  <a:latin typeface="Consolas" panose="020B0609020204030204" pitchFamily="49" charset="0"/>
                </a:rPr>
                <a:t>Focus: Assess answer correctness, not style or length.</a:t>
              </a:r>
              <a:endParaRPr lang="de-DE" sz="1167">
                <a:latin typeface="Consolas" panose="020B0609020204030204" pitchFamily="49" charset="0"/>
              </a:endParaRPr>
            </a:p>
          </p:txBody>
        </p:sp>
        <p:sp>
          <p:nvSpPr>
            <p:cNvPr id="26" name="Textfeld 13">
              <a:extLst>
                <a:ext uri="{FF2B5EF4-FFF2-40B4-BE49-F238E27FC236}">
                  <a16:creationId xmlns:a16="http://schemas.microsoft.com/office/drawing/2014/main" id="{9DEF899C-9FBE-EF02-C0FB-1BDEE10364F4}"/>
                </a:ext>
              </a:extLst>
            </p:cNvPr>
            <p:cNvSpPr txBox="1"/>
            <p:nvPr/>
          </p:nvSpPr>
          <p:spPr>
            <a:xfrm>
              <a:off x="251520" y="3858916"/>
              <a:ext cx="1034111" cy="193900"/>
            </a:xfrm>
            <a:prstGeom prst="rect">
              <a:avLst/>
            </a:prstGeom>
            <a:solidFill>
              <a:srgbClr val="00A5E1"/>
            </a:solidFill>
            <a:ln w="19050">
              <a:solidFill>
                <a:srgbClr val="00A5E1"/>
              </a:solidFill>
            </a:ln>
          </p:spPr>
          <p:txBody>
            <a:bodyPr wrap="none" lIns="80000" tIns="0" rIns="80000" bIns="0" rtlCol="0" anchor="ctr">
              <a:spAutoFit/>
            </a:bodyPr>
            <a:lstStyle/>
            <a:p>
              <a:pPr algn="l"/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Rubric scoring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" name="Textfeld 12">
              <a:extLst>
                <a:ext uri="{FF2B5EF4-FFF2-40B4-BE49-F238E27FC236}">
                  <a16:creationId xmlns:a16="http://schemas.microsoft.com/office/drawing/2014/main" id="{B20AB8FF-4ACB-13E2-64E3-8F1CA6E62C08}"/>
                </a:ext>
              </a:extLst>
            </p:cNvPr>
            <p:cNvSpPr txBox="1"/>
            <p:nvPr/>
          </p:nvSpPr>
          <p:spPr>
            <a:xfrm>
              <a:off x="5659472" y="4063587"/>
              <a:ext cx="1130773" cy="881567"/>
            </a:xfrm>
            <a:prstGeom prst="rect">
              <a:avLst/>
            </a:prstGeom>
            <a:solidFill>
              <a:srgbClr val="F7F8F9"/>
            </a:solidFill>
            <a:ln w="19050">
              <a:solidFill>
                <a:srgbClr val="00A5E1"/>
              </a:solidFill>
            </a:ln>
          </p:spPr>
          <p:txBody>
            <a:bodyPr wrap="square" lIns="160000" tIns="120000" rIns="120000" bIns="80000" rtlCol="0">
              <a:noAutofit/>
            </a:bodyPr>
            <a:lstStyle>
              <a:defPPr>
                <a:defRPr lang="en-US"/>
              </a:defPPr>
              <a:lvl1pPr>
                <a:defRPr sz="1200" b="0">
                  <a:solidFill>
                    <a:srgbClr val="3B3B3B"/>
                  </a:solidFill>
                  <a:effectLst/>
                  <a:latin typeface="JetBrains Mono" panose="020B0509020102050004" pitchFamily="49" charset="0"/>
                </a:defRPr>
              </a:lvl1pPr>
            </a:lstStyle>
            <a:p>
              <a:r>
                <a:rPr lang="en-US" sz="1167">
                  <a:latin typeface="Consolas" panose="020B0609020204030204" pitchFamily="49" charset="0"/>
                </a:rPr>
                <a:t>Accuracy</a:t>
              </a:r>
            </a:p>
            <a:p>
              <a:r>
                <a:rPr lang="en-US" sz="1167">
                  <a:latin typeface="Consolas" panose="020B0609020204030204" pitchFamily="49" charset="0"/>
                </a:rPr>
                <a:t>Completeness</a:t>
              </a:r>
            </a:p>
            <a:p>
              <a:r>
                <a:rPr lang="en-US" sz="1167">
                  <a:latin typeface="Consolas" panose="020B0609020204030204" pitchFamily="49" charset="0"/>
                </a:rPr>
                <a:t>Consistency</a:t>
              </a:r>
            </a:p>
          </p:txBody>
        </p:sp>
        <p:sp>
          <p:nvSpPr>
            <p:cNvPr id="4" name="Textfeld 13">
              <a:extLst>
                <a:ext uri="{FF2B5EF4-FFF2-40B4-BE49-F238E27FC236}">
                  <a16:creationId xmlns:a16="http://schemas.microsoft.com/office/drawing/2014/main" id="{DC6FD0E8-AABE-F35C-051A-9B96AF891AAA}"/>
                </a:ext>
              </a:extLst>
            </p:cNvPr>
            <p:cNvSpPr txBox="1"/>
            <p:nvPr/>
          </p:nvSpPr>
          <p:spPr>
            <a:xfrm>
              <a:off x="5659471" y="3858916"/>
              <a:ext cx="604185" cy="193900"/>
            </a:xfrm>
            <a:prstGeom prst="rect">
              <a:avLst/>
            </a:prstGeom>
            <a:solidFill>
              <a:srgbClr val="00A5E1"/>
            </a:solidFill>
            <a:ln w="19050">
              <a:solidFill>
                <a:srgbClr val="00A5E1"/>
              </a:solidFill>
            </a:ln>
          </p:spPr>
          <p:txBody>
            <a:bodyPr wrap="none" lIns="80000" tIns="0" rIns="80000" bIns="0" rtlCol="0" anchor="ctr">
              <a:spAutoFit/>
            </a:bodyPr>
            <a:lstStyle/>
            <a:p>
              <a:pPr algn="l"/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Rubrics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5" name="Textfeld 12">
              <a:extLst>
                <a:ext uri="{FF2B5EF4-FFF2-40B4-BE49-F238E27FC236}">
                  <a16:creationId xmlns:a16="http://schemas.microsoft.com/office/drawing/2014/main" id="{EB2BEC0E-6DC5-0FE2-B4A0-4D61849E19DA}"/>
                </a:ext>
              </a:extLst>
            </p:cNvPr>
            <p:cNvSpPr txBox="1"/>
            <p:nvPr/>
          </p:nvSpPr>
          <p:spPr>
            <a:xfrm>
              <a:off x="6905060" y="4063587"/>
              <a:ext cx="1130774" cy="881567"/>
            </a:xfrm>
            <a:prstGeom prst="rect">
              <a:avLst/>
            </a:prstGeom>
            <a:solidFill>
              <a:srgbClr val="F7F8F9"/>
            </a:solidFill>
            <a:ln w="19050">
              <a:solidFill>
                <a:srgbClr val="00A5E1"/>
              </a:solidFill>
            </a:ln>
          </p:spPr>
          <p:txBody>
            <a:bodyPr wrap="square" lIns="160000" tIns="120000" rIns="120000" bIns="80000" rtlCol="0">
              <a:noAutofit/>
            </a:bodyPr>
            <a:lstStyle>
              <a:defPPr>
                <a:defRPr lang="en-US"/>
              </a:defPPr>
              <a:lvl1pPr>
                <a:defRPr sz="1200" b="0">
                  <a:solidFill>
                    <a:srgbClr val="3B3B3B"/>
                  </a:solidFill>
                  <a:effectLst/>
                  <a:latin typeface="JetBrains Mono" panose="020B0509020102050004" pitchFamily="49" charset="0"/>
                </a:defRPr>
              </a:lvl1pPr>
            </a:lstStyle>
            <a:p>
              <a:r>
                <a:rPr lang="en-US" sz="1167">
                  <a:latin typeface="Consolas" panose="020B0609020204030204" pitchFamily="49" charset="0"/>
                </a:rPr>
                <a:t>Groundedness</a:t>
              </a:r>
            </a:p>
            <a:p>
              <a:r>
                <a:rPr lang="de-DE" sz="1167">
                  <a:latin typeface="Consolas" panose="020B0609020204030204" pitchFamily="49" charset="0"/>
                </a:rPr>
                <a:t>Relevance</a:t>
              </a:r>
            </a:p>
            <a:p>
              <a:r>
                <a:rPr lang="de-DE" sz="1167">
                  <a:latin typeface="Consolas" panose="020B0609020204030204" pitchFamily="49" charset="0"/>
                </a:rPr>
                <a:t>Fluency</a:t>
              </a:r>
            </a:p>
            <a:p>
              <a:r>
                <a:rPr lang="de-DE" sz="1167">
                  <a:latin typeface="Consolas" panose="020B0609020204030204" pitchFamily="49" charset="0"/>
                </a:rPr>
                <a:t>Coherence</a:t>
              </a:r>
            </a:p>
          </p:txBody>
        </p:sp>
        <p:sp>
          <p:nvSpPr>
            <p:cNvPr id="8" name="Textfeld 13">
              <a:extLst>
                <a:ext uri="{FF2B5EF4-FFF2-40B4-BE49-F238E27FC236}">
                  <a16:creationId xmlns:a16="http://schemas.microsoft.com/office/drawing/2014/main" id="{754B9EFC-7577-D634-46CB-D1912A59DF60}"/>
                </a:ext>
              </a:extLst>
            </p:cNvPr>
            <p:cNvSpPr txBox="1"/>
            <p:nvPr/>
          </p:nvSpPr>
          <p:spPr>
            <a:xfrm>
              <a:off x="6905060" y="3858916"/>
              <a:ext cx="966305" cy="193900"/>
            </a:xfrm>
            <a:prstGeom prst="rect">
              <a:avLst/>
            </a:prstGeom>
            <a:solidFill>
              <a:srgbClr val="00A5E1"/>
            </a:solidFill>
            <a:ln w="19050">
              <a:solidFill>
                <a:srgbClr val="00A5E1"/>
              </a:solidFill>
            </a:ln>
          </p:spPr>
          <p:txBody>
            <a:bodyPr wrap="none" lIns="80000" tIns="0" rIns="80000" bIns="0" rtlCol="0" anchor="ctr">
              <a:spAutoFit/>
            </a:bodyPr>
            <a:lstStyle/>
            <a:p>
              <a:pPr algn="l"/>
              <a:r>
                <a:rPr lang="en-US" sz="14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No reference</a:t>
              </a:r>
              <a:endParaRPr lang="en-CA" sz="14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C493A2-DF99-91FD-6ECA-13FCA147024C}"/>
                </a:ext>
              </a:extLst>
            </p:cNvPr>
            <p:cNvSpPr txBox="1"/>
            <p:nvPr/>
          </p:nvSpPr>
          <p:spPr>
            <a:xfrm>
              <a:off x="3859120" y="5030819"/>
              <a:ext cx="3168502" cy="25955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120000" tIns="80000" rIns="120000" bIns="40000" rtlCol="0" anchor="ctr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How useful are these rubrics? Which ones to pick?</a:t>
              </a:r>
              <a:endParaRPr lang="en-CA" sz="13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A8E0F7-A9BE-78F3-D10F-DCCAEF9F946F}"/>
                </a:ext>
              </a:extLst>
            </p:cNvPr>
            <p:cNvSpPr txBox="1"/>
            <p:nvPr/>
          </p:nvSpPr>
          <p:spPr>
            <a:xfrm>
              <a:off x="251520" y="5030819"/>
              <a:ext cx="2304256" cy="259557"/>
            </a:xfrm>
            <a:prstGeom prst="rect">
              <a:avLst/>
            </a:prstGeom>
            <a:solidFill>
              <a:srgbClr val="009245"/>
            </a:solidFill>
          </p:spPr>
          <p:txBody>
            <a:bodyPr wrap="square" lIns="120000" tIns="80000" rIns="120000" bIns="4000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300" b="1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More balanced / flexible approach</a:t>
              </a:r>
              <a:endParaRPr lang="en-CA" sz="1300" b="1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41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2645-CD00-3AC0-4080-55FEE1C0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Experiment: Compare Evaluation Prompt Types</a:t>
            </a:r>
            <a:endParaRPr lang="en-CA"/>
          </a:p>
        </p:txBody>
      </p:sp>
      <p:sp>
        <p:nvSpPr>
          <p:cNvPr id="5" name="Rechteck: abgerundete Ecken 6">
            <a:extLst>
              <a:ext uri="{FF2B5EF4-FFF2-40B4-BE49-F238E27FC236}">
                <a16:creationId xmlns:a16="http://schemas.microsoft.com/office/drawing/2014/main" id="{0DFF03B2-D378-CAB0-F226-951E47056DB6}"/>
              </a:ext>
            </a:extLst>
          </p:cNvPr>
          <p:cNvSpPr/>
          <p:nvPr/>
        </p:nvSpPr>
        <p:spPr>
          <a:xfrm>
            <a:off x="6376144" y="1358922"/>
            <a:ext cx="2784309" cy="4000444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15875">
            <a:solidFill>
              <a:srgbClr val="005AB4"/>
            </a:solidFill>
          </a:ln>
          <a:effectLst>
            <a:outerShdw blurRad="1524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000" tIns="1000000" rIns="120000" bIns="40000" rtlCol="0" anchor="t"/>
          <a:lstStyle/>
          <a:p>
            <a:pPr marL="299858" indent="-201081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Used OpenAI evaluations </a:t>
            </a:r>
          </a:p>
          <a:p>
            <a:pPr marL="299858" indent="-201081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Grader: "score_model"</a:t>
            </a:r>
          </a:p>
          <a:p>
            <a:pPr marL="299858" indent="-201081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20 runs </a:t>
            </a: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with each prompt</a:t>
            </a:r>
          </a:p>
          <a:p>
            <a:pPr marL="299858" indent="-201081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Calculate:</a:t>
            </a:r>
            <a:b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Pass/Fail Stability</a:t>
            </a:r>
            <a:b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Scoring Stability</a:t>
            </a:r>
            <a:b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Items passing/failing all runs</a:t>
            </a:r>
            <a:b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ML metrics: Accuracy, Precision, Recall, F1 Score</a:t>
            </a:r>
            <a:b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US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Score Distribution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E6DCEB-2DCE-31D9-543F-2E7061C47131}"/>
              </a:ext>
            </a:extLst>
          </p:cNvPr>
          <p:cNvGrpSpPr/>
          <p:nvPr/>
        </p:nvGrpSpPr>
        <p:grpSpPr>
          <a:xfrm>
            <a:off x="279466" y="1358922"/>
            <a:ext cx="2784309" cy="4000444"/>
            <a:chOff x="279466" y="1358922"/>
            <a:chExt cx="2784309" cy="4000444"/>
          </a:xfrm>
        </p:grpSpPr>
        <p:sp>
          <p:nvSpPr>
            <p:cNvPr id="3" name="Rechteck: abgerundete Ecken 4">
              <a:extLst>
                <a:ext uri="{FF2B5EF4-FFF2-40B4-BE49-F238E27FC236}">
                  <a16:creationId xmlns:a16="http://schemas.microsoft.com/office/drawing/2014/main" id="{9A5438D2-72F6-8D6D-09C0-180732A45018}"/>
                </a:ext>
              </a:extLst>
            </p:cNvPr>
            <p:cNvSpPr/>
            <p:nvPr/>
          </p:nvSpPr>
          <p:spPr>
            <a:xfrm>
              <a:off x="279466" y="1358922"/>
              <a:ext cx="2784309" cy="4000444"/>
            </a:xfrm>
            <a:prstGeom prst="roundRect">
              <a:avLst>
                <a:gd name="adj" fmla="val 4738"/>
              </a:avLst>
            </a:prstGeom>
            <a:solidFill>
              <a:schemeClr val="bg1"/>
            </a:solidFill>
            <a:ln w="15875">
              <a:solidFill>
                <a:srgbClr val="005AB4"/>
              </a:solidFill>
            </a:ln>
            <a:effectLst>
              <a:outerShdw blurRad="1524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1000000" rIns="120000" bIns="40000" rtlCol="0" anchor="t"/>
            <a:lstStyle/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Create scoring model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Create test questions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Scores from 0 to 5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10 questions per score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60 total questions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minimum score = 4</a:t>
              </a:r>
              <a:endParaRPr lang="en-DE" sz="16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20 answers &gt;= score 4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CA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33.3% answers are passes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40 are fails</a:t>
              </a:r>
            </a:p>
          </p:txBody>
        </p:sp>
        <p:sp>
          <p:nvSpPr>
            <p:cNvPr id="6" name="Freihandform: Form 23">
              <a:extLst>
                <a:ext uri="{FF2B5EF4-FFF2-40B4-BE49-F238E27FC236}">
                  <a16:creationId xmlns:a16="http://schemas.microsoft.com/office/drawing/2014/main" id="{5D4313F2-EB94-BE5A-F341-0B72C97DBD35}"/>
                </a:ext>
              </a:extLst>
            </p:cNvPr>
            <p:cNvSpPr/>
            <p:nvPr/>
          </p:nvSpPr>
          <p:spPr>
            <a:xfrm>
              <a:off x="279466" y="1358922"/>
              <a:ext cx="2784309" cy="880098"/>
            </a:xfrm>
            <a:custGeom>
              <a:avLst/>
              <a:gdLst>
                <a:gd name="connsiteX0" fmla="*/ 126220 w 2664000"/>
                <a:gd name="connsiteY0" fmla="*/ 0 h 792088"/>
                <a:gd name="connsiteX1" fmla="*/ 2537780 w 2664000"/>
                <a:gd name="connsiteY1" fmla="*/ 0 h 792088"/>
                <a:gd name="connsiteX2" fmla="*/ 2664000 w 2664000"/>
                <a:gd name="connsiteY2" fmla="*/ 126220 h 792088"/>
                <a:gd name="connsiteX3" fmla="*/ 2664000 w 2664000"/>
                <a:gd name="connsiteY3" fmla="*/ 792088 h 792088"/>
                <a:gd name="connsiteX4" fmla="*/ 0 w 2664000"/>
                <a:gd name="connsiteY4" fmla="*/ 792088 h 792088"/>
                <a:gd name="connsiteX5" fmla="*/ 0 w 2664000"/>
                <a:gd name="connsiteY5" fmla="*/ 126220 h 792088"/>
                <a:gd name="connsiteX6" fmla="*/ 126220 w 2664000"/>
                <a:gd name="connsiteY6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4000" h="792088">
                  <a:moveTo>
                    <a:pt x="126220" y="0"/>
                  </a:moveTo>
                  <a:lnTo>
                    <a:pt x="2537780" y="0"/>
                  </a:lnTo>
                  <a:cubicBezTo>
                    <a:pt x="2607489" y="0"/>
                    <a:pt x="2664000" y="56511"/>
                    <a:pt x="2664000" y="126220"/>
                  </a:cubicBezTo>
                  <a:lnTo>
                    <a:pt x="2664000" y="792088"/>
                  </a:lnTo>
                  <a:lnTo>
                    <a:pt x="0" y="792088"/>
                  </a:lnTo>
                  <a:lnTo>
                    <a:pt x="0" y="126220"/>
                  </a:lnTo>
                  <a:cubicBezTo>
                    <a:pt x="0" y="56511"/>
                    <a:pt x="56511" y="0"/>
                    <a:pt x="126220" y="0"/>
                  </a:cubicBezTo>
                  <a:close/>
                </a:path>
              </a:pathLst>
            </a:custGeom>
            <a:solidFill>
              <a:srgbClr val="1064AF"/>
            </a:solidFill>
            <a:ln w="15875">
              <a:solidFill>
                <a:srgbClr val="005A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0000" tIns="40000" rIns="40000" bIns="40000" rtlCol="0" anchor="ctr">
              <a:noAutofit/>
            </a:bodyPr>
            <a:lstStyle/>
            <a:p>
              <a:pPr algn="ctr"/>
              <a:r>
                <a:rPr lang="en-US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Step</a:t>
              </a:r>
              <a:r>
                <a:rPr lang="en-DE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 1</a:t>
              </a:r>
              <a:br>
                <a:rPr lang="en-DE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 Narrow" panose="020B0606020202030204" pitchFamily="34" charset="0"/>
                </a:rPr>
                <a:t>Create calibration questions</a:t>
              </a:r>
              <a:endParaRPr lang="en-CA" sz="2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C86BBE-C4DD-ABF6-AA84-BF3E80917867}"/>
              </a:ext>
            </a:extLst>
          </p:cNvPr>
          <p:cNvGrpSpPr/>
          <p:nvPr/>
        </p:nvGrpSpPr>
        <p:grpSpPr>
          <a:xfrm>
            <a:off x="3327805" y="1358922"/>
            <a:ext cx="2784309" cy="4000444"/>
            <a:chOff x="3599835" y="1358922"/>
            <a:chExt cx="2784309" cy="4000444"/>
          </a:xfrm>
        </p:grpSpPr>
        <p:sp>
          <p:nvSpPr>
            <p:cNvPr id="4" name="Rechteck: abgerundete Ecken 5">
              <a:extLst>
                <a:ext uri="{FF2B5EF4-FFF2-40B4-BE49-F238E27FC236}">
                  <a16:creationId xmlns:a16="http://schemas.microsoft.com/office/drawing/2014/main" id="{D455F356-28EF-BC10-4C48-9E0B4A0CB4BB}"/>
                </a:ext>
              </a:extLst>
            </p:cNvPr>
            <p:cNvSpPr/>
            <p:nvPr/>
          </p:nvSpPr>
          <p:spPr>
            <a:xfrm>
              <a:off x="3599835" y="1358922"/>
              <a:ext cx="2784309" cy="4000444"/>
            </a:xfrm>
            <a:prstGeom prst="roundRect">
              <a:avLst>
                <a:gd name="adj" fmla="val 4738"/>
              </a:avLst>
            </a:prstGeom>
            <a:solidFill>
              <a:schemeClr val="bg1"/>
            </a:solidFill>
            <a:ln w="15875">
              <a:solidFill>
                <a:srgbClr val="005AB4"/>
              </a:solidFill>
            </a:ln>
            <a:effectLst>
              <a:outerShdw blurRad="1524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0000" tIns="1000000" rIns="120000" bIns="40000" rtlCol="0" anchor="t"/>
            <a:lstStyle/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Choose 3 prompts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Do we need the questions?</a:t>
              </a:r>
              <a:b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</a:br>
              <a:r>
                <a:rPr lang="en-US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Yes, include questions.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Which model to choose?</a:t>
              </a:r>
              <a:br>
                <a:rPr lang="en-US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</a:br>
              <a:r>
                <a:rPr lang="en-US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gpt-4o</a:t>
              </a:r>
            </a:p>
            <a:p>
              <a:pPr marL="299858" indent="-201081">
                <a:buFont typeface="Wingdings" panose="05000000000000000000" pitchFamily="2" charset="2"/>
                <a:buChar char="§"/>
              </a:pPr>
              <a: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Metrics to optimize for?</a:t>
              </a:r>
              <a:b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</a:br>
              <a:r>
                <a:rPr lang="en-CA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Pass/Fail Stability</a:t>
              </a:r>
              <a: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 (reproducible results)</a:t>
              </a:r>
              <a:b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</a:br>
              <a:r>
                <a:rPr lang="en-CA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Recall</a:t>
              </a:r>
              <a:br>
                <a:rPr lang="en-CA" sz="1600">
                  <a:solidFill>
                    <a:srgbClr val="005AB4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</a:br>
              <a:r>
                <a:rPr lang="en-CA" sz="1600">
                  <a:solidFill>
                    <a:srgbClr val="005AB4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(find all good answers)</a:t>
              </a:r>
            </a:p>
          </p:txBody>
        </p:sp>
        <p:sp>
          <p:nvSpPr>
            <p:cNvPr id="7" name="Freihandform: Form 27">
              <a:extLst>
                <a:ext uri="{FF2B5EF4-FFF2-40B4-BE49-F238E27FC236}">
                  <a16:creationId xmlns:a16="http://schemas.microsoft.com/office/drawing/2014/main" id="{64440A41-9350-D764-121F-3F2E0C0361D9}"/>
                </a:ext>
              </a:extLst>
            </p:cNvPr>
            <p:cNvSpPr/>
            <p:nvPr/>
          </p:nvSpPr>
          <p:spPr>
            <a:xfrm>
              <a:off x="3599835" y="1358922"/>
              <a:ext cx="2784309" cy="880098"/>
            </a:xfrm>
            <a:custGeom>
              <a:avLst/>
              <a:gdLst>
                <a:gd name="connsiteX0" fmla="*/ 126220 w 2664000"/>
                <a:gd name="connsiteY0" fmla="*/ 0 h 792088"/>
                <a:gd name="connsiteX1" fmla="*/ 2537780 w 2664000"/>
                <a:gd name="connsiteY1" fmla="*/ 0 h 792088"/>
                <a:gd name="connsiteX2" fmla="*/ 2664000 w 2664000"/>
                <a:gd name="connsiteY2" fmla="*/ 126220 h 792088"/>
                <a:gd name="connsiteX3" fmla="*/ 2664000 w 2664000"/>
                <a:gd name="connsiteY3" fmla="*/ 792088 h 792088"/>
                <a:gd name="connsiteX4" fmla="*/ 0 w 2664000"/>
                <a:gd name="connsiteY4" fmla="*/ 792088 h 792088"/>
                <a:gd name="connsiteX5" fmla="*/ 0 w 2664000"/>
                <a:gd name="connsiteY5" fmla="*/ 126220 h 792088"/>
                <a:gd name="connsiteX6" fmla="*/ 126220 w 2664000"/>
                <a:gd name="connsiteY6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4000" h="792088">
                  <a:moveTo>
                    <a:pt x="126220" y="0"/>
                  </a:moveTo>
                  <a:lnTo>
                    <a:pt x="2537780" y="0"/>
                  </a:lnTo>
                  <a:cubicBezTo>
                    <a:pt x="2607489" y="0"/>
                    <a:pt x="2664000" y="56511"/>
                    <a:pt x="2664000" y="126220"/>
                  </a:cubicBezTo>
                  <a:lnTo>
                    <a:pt x="2664000" y="792088"/>
                  </a:lnTo>
                  <a:lnTo>
                    <a:pt x="0" y="792088"/>
                  </a:lnTo>
                  <a:lnTo>
                    <a:pt x="0" y="126220"/>
                  </a:lnTo>
                  <a:cubicBezTo>
                    <a:pt x="0" y="56511"/>
                    <a:pt x="56511" y="0"/>
                    <a:pt x="126220" y="0"/>
                  </a:cubicBezTo>
                  <a:close/>
                </a:path>
              </a:pathLst>
            </a:custGeom>
            <a:solidFill>
              <a:srgbClr val="1064AF"/>
            </a:solidFill>
            <a:ln w="15875">
              <a:solidFill>
                <a:srgbClr val="005A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0000" tIns="40000" rIns="40000" bIns="40000" rtlCol="0" anchor="ctr">
              <a:noAutofit/>
            </a:bodyPr>
            <a:lstStyle/>
            <a:p>
              <a:pPr algn="ctr"/>
              <a:r>
                <a:rPr lang="en-US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Step</a:t>
              </a:r>
              <a:r>
                <a:rPr lang="en-DE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  <a:t> 2</a:t>
              </a:r>
              <a:br>
                <a:rPr lang="en-DE" sz="2200" b="1">
                  <a:solidFill>
                    <a:schemeClr val="bg1"/>
                  </a:solidFill>
                  <a:latin typeface="Arial Narrow" panose="020B0606020202030204" pitchFamily="34" charset="0"/>
                </a:rPr>
              </a:br>
              <a:r>
                <a:rPr lang="en-US" sz="1600" b="1">
                  <a:solidFill>
                    <a:schemeClr val="bg1"/>
                  </a:solidFill>
                  <a:latin typeface="Arial Narrow" panose="020B0606020202030204" pitchFamily="34" charset="0"/>
                </a:rPr>
                <a:t>Set up test environment</a:t>
              </a:r>
              <a:endParaRPr lang="en-US" sz="2200" b="1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8" name="Freihandform: Form 28">
            <a:extLst>
              <a:ext uri="{FF2B5EF4-FFF2-40B4-BE49-F238E27FC236}">
                <a16:creationId xmlns:a16="http://schemas.microsoft.com/office/drawing/2014/main" id="{56F856A8-4807-C7B1-01B6-2A450C3FC28A}"/>
              </a:ext>
            </a:extLst>
          </p:cNvPr>
          <p:cNvSpPr/>
          <p:nvPr/>
        </p:nvSpPr>
        <p:spPr>
          <a:xfrm>
            <a:off x="6376144" y="1358922"/>
            <a:ext cx="2784309" cy="880098"/>
          </a:xfrm>
          <a:custGeom>
            <a:avLst/>
            <a:gdLst>
              <a:gd name="connsiteX0" fmla="*/ 126220 w 2664000"/>
              <a:gd name="connsiteY0" fmla="*/ 0 h 792088"/>
              <a:gd name="connsiteX1" fmla="*/ 2537780 w 2664000"/>
              <a:gd name="connsiteY1" fmla="*/ 0 h 792088"/>
              <a:gd name="connsiteX2" fmla="*/ 2664000 w 2664000"/>
              <a:gd name="connsiteY2" fmla="*/ 126220 h 792088"/>
              <a:gd name="connsiteX3" fmla="*/ 2664000 w 2664000"/>
              <a:gd name="connsiteY3" fmla="*/ 792088 h 792088"/>
              <a:gd name="connsiteX4" fmla="*/ 0 w 2664000"/>
              <a:gd name="connsiteY4" fmla="*/ 792088 h 792088"/>
              <a:gd name="connsiteX5" fmla="*/ 0 w 2664000"/>
              <a:gd name="connsiteY5" fmla="*/ 126220 h 792088"/>
              <a:gd name="connsiteX6" fmla="*/ 126220 w 2664000"/>
              <a:gd name="connsiteY6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00" h="792088">
                <a:moveTo>
                  <a:pt x="126220" y="0"/>
                </a:moveTo>
                <a:lnTo>
                  <a:pt x="2537780" y="0"/>
                </a:lnTo>
                <a:cubicBezTo>
                  <a:pt x="2607489" y="0"/>
                  <a:pt x="2664000" y="56511"/>
                  <a:pt x="2664000" y="126220"/>
                </a:cubicBezTo>
                <a:lnTo>
                  <a:pt x="2664000" y="792088"/>
                </a:lnTo>
                <a:lnTo>
                  <a:pt x="0" y="792088"/>
                </a:lnTo>
                <a:lnTo>
                  <a:pt x="0" y="126220"/>
                </a:lnTo>
                <a:cubicBezTo>
                  <a:pt x="0" y="56511"/>
                  <a:pt x="56511" y="0"/>
                  <a:pt x="126220" y="0"/>
                </a:cubicBezTo>
                <a:close/>
              </a:path>
            </a:pathLst>
          </a:custGeom>
          <a:solidFill>
            <a:srgbClr val="1064AF"/>
          </a:solidFill>
          <a:ln w="15875">
            <a:solidFill>
              <a:srgbClr val="00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0000" tIns="40000" rIns="40000" bIns="40000" rtlCol="0" anchor="ctr">
            <a:no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Arial Narrow" panose="020B0606020202030204" pitchFamily="34" charset="0"/>
              </a:rPr>
              <a:t>Step</a:t>
            </a:r>
            <a:r>
              <a:rPr lang="en-DE" sz="2200" b="1">
                <a:solidFill>
                  <a:schemeClr val="bg1"/>
                </a:solidFill>
                <a:latin typeface="Arial Narrow" panose="020B0606020202030204" pitchFamily="34" charset="0"/>
              </a:rPr>
              <a:t> 3</a:t>
            </a:r>
            <a:br>
              <a:rPr lang="en-DE" sz="2200" b="1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Compare prompt performance</a:t>
            </a:r>
            <a:endParaRPr lang="en-CA" sz="2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78B3-3D00-DF13-7CB0-C0F211D9C11E}"/>
              </a:ext>
            </a:extLst>
          </p:cNvPr>
          <p:cNvSpPr txBox="1"/>
          <p:nvPr/>
        </p:nvSpPr>
        <p:spPr>
          <a:xfrm>
            <a:off x="359476" y="893807"/>
            <a:ext cx="685649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16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Repo: </a:t>
            </a:r>
            <a:r>
              <a:rPr lang="en-CA" sz="1600" u="sng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https://github.com/karstenheld3/OpenAI-BackendTools/blob/main/src/test_eval_operations.py</a:t>
            </a:r>
          </a:p>
        </p:txBody>
      </p:sp>
    </p:spTree>
    <p:extLst>
      <p:ext uri="{BB962C8B-B14F-4D97-AF65-F5344CB8AC3E}">
        <p14:creationId xmlns:p14="http://schemas.microsoft.com/office/powerpoint/2010/main" val="326461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good "LLM-as-a-Judge" prompts ( 1 / 5 )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828000"/>
            <a:ext cx="9680000" cy="37419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Prompt 1:</a:t>
            </a:r>
            <a:r>
              <a:rPr lang="en-US" sz="1800"/>
              <a:t> A very simple prompt.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7DB6E-899A-85B6-7343-0180905D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4" y="1444990"/>
            <a:ext cx="4023427" cy="3120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3EC08-CDC6-1209-F5C1-D8AFC1AA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47" y="1444991"/>
            <a:ext cx="4084081" cy="365275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BB59B5-B07B-37C8-D0E5-643F206688D4}"/>
              </a:ext>
            </a:extLst>
          </p:cNvPr>
          <p:cNvCxnSpPr/>
          <p:nvPr/>
        </p:nvCxnSpPr>
        <p:spPr bwMode="white">
          <a:xfrm>
            <a:off x="240000" y="1177313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1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good "LLM-as-a-Judge" prompts ( 2 / 5 )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828000"/>
            <a:ext cx="9680000" cy="37419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Prompt 2:</a:t>
            </a:r>
            <a:r>
              <a:rPr lang="en-US" sz="1800"/>
              <a:t> Use a complex prompt with fact matching and a mathematical scoring model.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A673C9-3D51-4849-A052-DD15E8E6D2ED}"/>
              </a:ext>
            </a:extLst>
          </p:cNvPr>
          <p:cNvCxnSpPr/>
          <p:nvPr/>
        </p:nvCxnSpPr>
        <p:spPr bwMode="white">
          <a:xfrm>
            <a:off x="240000" y="1177313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44498079-FE8F-4B0A-BE02-6B249D91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9" y="1310192"/>
            <a:ext cx="2815224" cy="42658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8F44E32-EBB2-5295-34A5-51A36065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22" y="1310192"/>
            <a:ext cx="2782989" cy="41619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7C6D5D2-7475-BE1E-C48D-99F7140AB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530" y="1326309"/>
            <a:ext cx="2815224" cy="42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2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9235F-EA20-4AA3-0F32-63713570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6C9E-2FEC-D34B-9F44-31A24A34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good "LLM-as-a-Judge" prompts ( 3 / 5 )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F0230E7F-CABF-8693-DAD2-CBF119487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828000"/>
            <a:ext cx="9680000" cy="37419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Prompt 3:</a:t>
            </a:r>
            <a:r>
              <a:rPr lang="en-US" sz="1800"/>
              <a:t> Use an existing rubric based prompt (LangChain OpenEvals "Correctness")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1F455-F28C-6E4D-137C-61BE56559EF2}"/>
              </a:ext>
            </a:extLst>
          </p:cNvPr>
          <p:cNvSpPr txBox="1"/>
          <p:nvPr/>
        </p:nvSpPr>
        <p:spPr>
          <a:xfrm>
            <a:off x="340721" y="1111337"/>
            <a:ext cx="53980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12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Source: </a:t>
            </a:r>
            <a:r>
              <a:rPr lang="en-CA" sz="12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" action="ppaction://noaction"/>
              </a:rPr>
              <a:t>https://github.com/langchain-ai/openevals/blob/main/python/openevals/prompts/correctness.py</a:t>
            </a:r>
            <a:endParaRPr lang="en-CA" sz="1200">
              <a:solidFill>
                <a:srgbClr val="005AB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0E6A-2877-1615-C4AD-6C29E3AF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7" y="1549891"/>
            <a:ext cx="3611078" cy="3655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98A5A-960A-C381-9EF2-EE64B9EC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259" y="1596074"/>
            <a:ext cx="3372232" cy="37675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1E1E20-74AC-B376-5376-0AD2DE57DADB}"/>
              </a:ext>
            </a:extLst>
          </p:cNvPr>
          <p:cNvCxnSpPr/>
          <p:nvPr/>
        </p:nvCxnSpPr>
        <p:spPr bwMode="white">
          <a:xfrm>
            <a:off x="240000" y="1438931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4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1C71E-47E6-77DD-F154-65F6E2A1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BEDB-AA95-099B-6AFD-2B13662D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good "LLM-as-a-Judge" prompts ( 3 / 5 )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3F290CC9-3B9C-E535-56A8-E0145F3A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828000"/>
            <a:ext cx="9680000" cy="37419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Prompt 4:</a:t>
            </a:r>
            <a:r>
              <a:rPr lang="en-US" sz="1800"/>
              <a:t> Use an existing similarity prompt (Azure AI Foundry Model Scorer &gt; "Semantic Similarity")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F8EE8-3656-9DE1-F7D9-A9E02BCD12FA}"/>
              </a:ext>
            </a:extLst>
          </p:cNvPr>
          <p:cNvSpPr txBox="1"/>
          <p:nvPr/>
        </p:nvSpPr>
        <p:spPr>
          <a:xfrm>
            <a:off x="340721" y="1111337"/>
            <a:ext cx="53035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12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Docs: </a:t>
            </a:r>
            <a:r>
              <a:rPr lang="en-CA" sz="12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rId3"/>
              </a:rPr>
              <a:t>https://learn.microsoft.com/en-us/azure/ai-foundry/concepts/evaluation-evaluators/rag-evaluators</a:t>
            </a:r>
            <a:endParaRPr lang="en-CA" sz="1200">
              <a:solidFill>
                <a:srgbClr val="005AB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87790A-178F-E8AC-9CBF-3BD0F2C40D10}"/>
              </a:ext>
            </a:extLst>
          </p:cNvPr>
          <p:cNvCxnSpPr/>
          <p:nvPr/>
        </p:nvCxnSpPr>
        <p:spPr bwMode="white">
          <a:xfrm>
            <a:off x="240000" y="1438931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629F36A-E754-C8FF-71D2-38459DD1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1" y="1569318"/>
            <a:ext cx="2341549" cy="3657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5E217-3121-A0FB-CE08-40C6C8E1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16" y="1579340"/>
            <a:ext cx="2319034" cy="25634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19A2ED-B189-D924-67BD-E5811B773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796" y="1593052"/>
            <a:ext cx="2341549" cy="19845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28C9C2-1CF5-DC8A-DB63-C9CE38513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118" y="2425452"/>
            <a:ext cx="2519882" cy="2959632"/>
          </a:xfrm>
          <a:prstGeom prst="rect">
            <a:avLst/>
          </a:prstGeom>
          <a:effectLst>
            <a:outerShdw blurRad="1651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BAE9AB9-11DA-F9BB-5E17-9E9A7FDA7861}"/>
              </a:ext>
            </a:extLst>
          </p:cNvPr>
          <p:cNvSpPr/>
          <p:nvPr/>
        </p:nvSpPr>
        <p:spPr>
          <a:xfrm>
            <a:off x="7762875" y="3368039"/>
            <a:ext cx="457199" cy="13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53EB2D-C072-03B0-7658-EB139BD9B780}"/>
              </a:ext>
            </a:extLst>
          </p:cNvPr>
          <p:cNvCxnSpPr>
            <a:cxnSpLocks/>
          </p:cNvCxnSpPr>
          <p:nvPr/>
        </p:nvCxnSpPr>
        <p:spPr>
          <a:xfrm>
            <a:off x="7446739" y="2838832"/>
            <a:ext cx="365755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6545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1C71E-47E6-77DD-F154-65F6E2A1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BEDB-AA95-099B-6AFD-2B13662D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good "LLM-as-a-Judge" prompts ( 3 / 5 )</a:t>
            </a:r>
            <a:endParaRPr lang="en-CA"/>
          </a:p>
        </p:txBody>
      </p:sp>
      <p:sp>
        <p:nvSpPr>
          <p:cNvPr id="66" name="Content Placeholder 19">
            <a:extLst>
              <a:ext uri="{FF2B5EF4-FFF2-40B4-BE49-F238E27FC236}">
                <a16:creationId xmlns:a16="http://schemas.microsoft.com/office/drawing/2014/main" id="{3F290CC9-3B9C-E535-56A8-E0145F3A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00" y="828000"/>
            <a:ext cx="9680000" cy="374192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Prompt 5:</a:t>
            </a:r>
            <a:r>
              <a:rPr lang="en-US" sz="1800"/>
              <a:t> Use an existing similarity prompt (Azure AI Foundry Likert-Scale Evaluator &gt; "Similarity")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87790A-178F-E8AC-9CBF-3BD0F2C40D10}"/>
              </a:ext>
            </a:extLst>
          </p:cNvPr>
          <p:cNvCxnSpPr/>
          <p:nvPr/>
        </p:nvCxnSpPr>
        <p:spPr bwMode="white">
          <a:xfrm>
            <a:off x="240000" y="1438931"/>
            <a:ext cx="96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930FE3-B55A-B046-3667-E237728A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1" y="1581860"/>
            <a:ext cx="2304925" cy="3508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5571F-AD35-C840-7DEA-AA32C2529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08" y="1581861"/>
            <a:ext cx="2311328" cy="289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7F7C4-11FE-AFC5-AA58-23178AC9B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758" y="1581860"/>
            <a:ext cx="2343340" cy="3345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36FD7-809B-B68F-5ABC-46C3A5A1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608" y="1679079"/>
            <a:ext cx="2344844" cy="2750889"/>
          </a:xfrm>
          <a:prstGeom prst="rect">
            <a:avLst/>
          </a:prstGeom>
          <a:effectLst>
            <a:outerShdw blurRad="1651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646799-E280-6531-B2D1-6881399CED01}"/>
              </a:ext>
            </a:extLst>
          </p:cNvPr>
          <p:cNvSpPr/>
          <p:nvPr/>
        </p:nvSpPr>
        <p:spPr>
          <a:xfrm>
            <a:off x="8815652" y="2537465"/>
            <a:ext cx="295201" cy="133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153F21-D06C-498E-51B3-A346C1657656}"/>
              </a:ext>
            </a:extLst>
          </p:cNvPr>
          <p:cNvCxnSpPr>
            <a:cxnSpLocks/>
          </p:cNvCxnSpPr>
          <p:nvPr/>
        </p:nvCxnSpPr>
        <p:spPr>
          <a:xfrm>
            <a:off x="7634652" y="2056641"/>
            <a:ext cx="537036" cy="0"/>
          </a:xfrm>
          <a:prstGeom prst="lin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20D426-5D79-75AF-566D-217FC7CCA1D0}"/>
              </a:ext>
            </a:extLst>
          </p:cNvPr>
          <p:cNvSpPr txBox="1"/>
          <p:nvPr/>
        </p:nvSpPr>
        <p:spPr>
          <a:xfrm>
            <a:off x="340721" y="1111337"/>
            <a:ext cx="53035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A" sz="1200">
                <a:solidFill>
                  <a:srgbClr val="005AB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Docs: </a:t>
            </a:r>
            <a:r>
              <a:rPr lang="en-CA" sz="1200">
                <a:solidFill>
                  <a:srgbClr val="005AB4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  <a:hlinkClick r:id="rId7"/>
              </a:rPr>
              <a:t>https://learn.microsoft.com/en-us/azure/ai-foundry/concepts/evaluation-evaluators/rag-evaluators</a:t>
            </a:r>
            <a:endParaRPr lang="en-CA" sz="1200">
              <a:solidFill>
                <a:srgbClr val="005AB4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5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4315</TotalTime>
  <Words>2635</Words>
  <Application>Microsoft Office PowerPoint</Application>
  <PresentationFormat>Custom</PresentationFormat>
  <Paragraphs>684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Aileron Bold</vt:lpstr>
      <vt:lpstr>Aileron Light</vt:lpstr>
      <vt:lpstr>Arial</vt:lpstr>
      <vt:lpstr>Arial Narrow</vt:lpstr>
      <vt:lpstr>Calibri</vt:lpstr>
      <vt:lpstr>Consolas</vt:lpstr>
      <vt:lpstr>Franklin Gothic Book</vt:lpstr>
      <vt:lpstr>Franklin Gothic Demi</vt:lpstr>
      <vt:lpstr>JetBrains Mono</vt:lpstr>
      <vt:lpstr>Open Sans</vt:lpstr>
      <vt:lpstr>Open Sans Condensed</vt:lpstr>
      <vt:lpstr>Open Sans Condensed Light</vt:lpstr>
      <vt:lpstr>Wingdings</vt:lpstr>
      <vt:lpstr>Office 2013 - 2022 Theme</vt:lpstr>
      <vt:lpstr>AI Evaluation: How reliable are "LLM-As-A-Judge" prompts?</vt:lpstr>
      <vt:lpstr>The Problem: How to measure AI answer quality in RAG systems?</vt:lpstr>
      <vt:lpstr>What is a good Evaluation Prompt?</vt:lpstr>
      <vt:lpstr>Experiment: Compare Evaluation Prompt Types</vt:lpstr>
      <vt:lpstr>Choosing good "LLM-as-a-Judge" prompts ( 1 / 5 )</vt:lpstr>
      <vt:lpstr>Choosing good "LLM-as-a-Judge" prompts ( 2 / 5 )</vt:lpstr>
      <vt:lpstr>Choosing good "LLM-as-a-Judge" prompts ( 3 / 5 )</vt:lpstr>
      <vt:lpstr>Choosing good "LLM-as-a-Judge" prompts ( 3 / 5 )</vt:lpstr>
      <vt:lpstr>Choosing good "LLM-as-a-Judge" prompts ( 3 / 5 )</vt:lpstr>
      <vt:lpstr>Results: How reliable are "LLM-as-a-Judge" prompts?</vt:lpstr>
      <vt:lpstr>Results: How reliable are "LLM-as-a-Judge" prompts?</vt:lpstr>
      <vt:lpstr>Results: How reliable are "LLM-as-a-Judge" prompts?</vt:lpstr>
      <vt:lpstr>Results: How reliable are "LLM-as-a-Judge" prompts?</vt:lpstr>
      <vt:lpstr>How reliable are "LLM-as-a-Judge" prompts?</vt:lpstr>
      <vt:lpstr>Does the GPT-5 Prompt Optimizer improve prompt performance?</vt:lpstr>
      <vt:lpstr>Why is the "Correctness" Prompt Recall so low?</vt:lpstr>
      <vt:lpstr>The "Correctness" prompt does not use score = 4</vt:lpstr>
      <vt:lpstr>How is the distribution with the "Math Scoring" Prompt?</vt:lpstr>
      <vt:lpstr>Evaluation Prompts: Main Takeaways</vt:lpstr>
      <vt:lpstr>Can we improve a prompt using GPT5-Pro and GPT-5 Prompt Optimizer?</vt:lpstr>
      <vt:lpstr>Trying to improve a prompt using GPT5-Pro and GPT-5 Prompt Optimizer</vt:lpstr>
      <vt:lpstr>How reliable are "LLM-as-a-Judge" prompts?</vt:lpstr>
      <vt:lpstr>Using 700 human-scored answers from DataRobot </vt:lpstr>
      <vt:lpstr>Further examples for semantic similarity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Karsten Held</cp:lastModifiedBy>
  <cp:revision>469</cp:revision>
  <cp:lastPrinted>2013-04-25T17:17:50Z</cp:lastPrinted>
  <dcterms:created xsi:type="dcterms:W3CDTF">2012-11-27T21:38:00Z</dcterms:created>
  <dcterms:modified xsi:type="dcterms:W3CDTF">2025-11-21T10:39:15Z</dcterms:modified>
</cp:coreProperties>
</file>